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53" r:id="rId1"/>
  </p:sldMasterIdLst>
  <p:notesMasterIdLst>
    <p:notesMasterId r:id="rId59"/>
  </p:notesMasterIdLst>
  <p:handoutMasterIdLst>
    <p:handoutMasterId r:id="rId60"/>
  </p:handoutMasterIdLst>
  <p:sldIdLst>
    <p:sldId id="256" r:id="rId2"/>
    <p:sldId id="257" r:id="rId3"/>
    <p:sldId id="261" r:id="rId4"/>
    <p:sldId id="262" r:id="rId5"/>
    <p:sldId id="392" r:id="rId6"/>
    <p:sldId id="394" r:id="rId7"/>
    <p:sldId id="397" r:id="rId8"/>
    <p:sldId id="400" r:id="rId9"/>
    <p:sldId id="396" r:id="rId10"/>
    <p:sldId id="398" r:id="rId11"/>
    <p:sldId id="297" r:id="rId12"/>
    <p:sldId id="399" r:id="rId13"/>
    <p:sldId id="401" r:id="rId14"/>
    <p:sldId id="425" r:id="rId15"/>
    <p:sldId id="426" r:id="rId16"/>
    <p:sldId id="427" r:id="rId17"/>
    <p:sldId id="428" r:id="rId18"/>
    <p:sldId id="429" r:id="rId19"/>
    <p:sldId id="430" r:id="rId20"/>
    <p:sldId id="431" r:id="rId21"/>
    <p:sldId id="432" r:id="rId22"/>
    <p:sldId id="433" r:id="rId23"/>
    <p:sldId id="434" r:id="rId24"/>
    <p:sldId id="435" r:id="rId25"/>
    <p:sldId id="402" r:id="rId26"/>
    <p:sldId id="403" r:id="rId27"/>
    <p:sldId id="404" r:id="rId28"/>
    <p:sldId id="405" r:id="rId29"/>
    <p:sldId id="406" r:id="rId30"/>
    <p:sldId id="407" r:id="rId31"/>
    <p:sldId id="408" r:id="rId32"/>
    <p:sldId id="411" r:id="rId33"/>
    <p:sldId id="409" r:id="rId34"/>
    <p:sldId id="436" r:id="rId35"/>
    <p:sldId id="410" r:id="rId36"/>
    <p:sldId id="412" r:id="rId37"/>
    <p:sldId id="437" r:id="rId38"/>
    <p:sldId id="439" r:id="rId39"/>
    <p:sldId id="413" r:id="rId40"/>
    <p:sldId id="440" r:id="rId41"/>
    <p:sldId id="441" r:id="rId42"/>
    <p:sldId id="442" r:id="rId43"/>
    <p:sldId id="443" r:id="rId44"/>
    <p:sldId id="444" r:id="rId45"/>
    <p:sldId id="438" r:id="rId46"/>
    <p:sldId id="414" r:id="rId47"/>
    <p:sldId id="415" r:id="rId48"/>
    <p:sldId id="416" r:id="rId49"/>
    <p:sldId id="417" r:id="rId50"/>
    <p:sldId id="418" r:id="rId51"/>
    <p:sldId id="419" r:id="rId52"/>
    <p:sldId id="420" r:id="rId53"/>
    <p:sldId id="421" r:id="rId54"/>
    <p:sldId id="423" r:id="rId55"/>
    <p:sldId id="422" r:id="rId56"/>
    <p:sldId id="424" r:id="rId57"/>
    <p:sldId id="388" r:id="rId58"/>
  </p:sldIdLst>
  <p:sldSz cx="12192000" cy="6858000"/>
  <p:notesSz cx="6797675" cy="9926638"/>
  <p:custDataLst>
    <p:tags r:id="rId61"/>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6886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74" d="100"/>
          <a:sy n="74" d="100"/>
        </p:scale>
        <p:origin x="456" y="72"/>
      </p:cViewPr>
      <p:guideLst>
        <p:guide orient="horz" pos="2160"/>
        <p:guide pos="3840"/>
      </p:guideLst>
    </p:cSldViewPr>
  </p:slideViewPr>
  <p:notesTextViewPr>
    <p:cViewPr>
      <p:scale>
        <a:sx n="3" d="2"/>
        <a:sy n="3" d="2"/>
      </p:scale>
      <p:origin x="0" y="0"/>
    </p:cViewPr>
  </p:notesTextViewPr>
  <p:sorterViewPr>
    <p:cViewPr>
      <p:scale>
        <a:sx n="100" d="100"/>
        <a:sy n="100" d="100"/>
      </p:scale>
      <p:origin x="0" y="-8781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xmlns="" id="{18DC7DEB-8713-48F5-90E5-0A1477E9C1AE}"/>
              </a:ext>
            </a:extLst>
          </p:cNvPr>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it-IT"/>
          </a:p>
        </p:txBody>
      </p:sp>
      <p:sp>
        <p:nvSpPr>
          <p:cNvPr id="3" name="Segnaposto data 2">
            <a:extLst>
              <a:ext uri="{FF2B5EF4-FFF2-40B4-BE49-F238E27FC236}">
                <a16:creationId xmlns:a16="http://schemas.microsoft.com/office/drawing/2014/main" xmlns="" id="{A9B5D202-3FF1-44E8-BDB0-5C3E0C5620F3}"/>
              </a:ext>
            </a:extLst>
          </p:cNvPr>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6F7090A6-C63A-4C6D-A040-F29031AACA07}" type="datetimeFigureOut">
              <a:rPr lang="it-IT" smtClean="0"/>
              <a:t>29/10/2020</a:t>
            </a:fld>
            <a:endParaRPr lang="it-IT"/>
          </a:p>
        </p:txBody>
      </p:sp>
      <p:sp>
        <p:nvSpPr>
          <p:cNvPr id="4" name="Segnaposto piè di pagina 3">
            <a:extLst>
              <a:ext uri="{FF2B5EF4-FFF2-40B4-BE49-F238E27FC236}">
                <a16:creationId xmlns:a16="http://schemas.microsoft.com/office/drawing/2014/main" xmlns="" id="{86EACD3F-0EA6-4959-BE8C-32CFC462467A}"/>
              </a:ext>
            </a:extLst>
          </p:cNvPr>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a:extLst>
              <a:ext uri="{FF2B5EF4-FFF2-40B4-BE49-F238E27FC236}">
                <a16:creationId xmlns:a16="http://schemas.microsoft.com/office/drawing/2014/main" xmlns="" id="{50E72D1A-ED60-4702-907C-A37E7B25E5D4}"/>
              </a:ext>
            </a:extLst>
          </p:cNvPr>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516DF568-B3FF-4411-B1C0-7DE9A70BE6D4}" type="slidenum">
              <a:rPr lang="it-IT" smtClean="0"/>
              <a:t>‹N›</a:t>
            </a:fld>
            <a:endParaRPr lang="it-IT"/>
          </a:p>
        </p:txBody>
      </p:sp>
    </p:spTree>
    <p:extLst>
      <p:ext uri="{BB962C8B-B14F-4D97-AF65-F5344CB8AC3E}">
        <p14:creationId xmlns:p14="http://schemas.microsoft.com/office/powerpoint/2010/main" val="115030761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70FC8282-969C-4ED4-A470-233C0FE60D05}" type="datetimeFigureOut">
              <a:rPr lang="it-IT" smtClean="0"/>
              <a:t>29/10/2020</a:t>
            </a:fld>
            <a:endParaRPr lang="it-IT"/>
          </a:p>
        </p:txBody>
      </p:sp>
      <p:sp>
        <p:nvSpPr>
          <p:cNvPr id="4" name="Segnaposto immagine diapositiva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6530686E-04B9-4B9A-BE9A-0C3CDD511407}" type="slidenum">
              <a:rPr lang="it-IT" smtClean="0"/>
              <a:t>‹N›</a:t>
            </a:fld>
            <a:endParaRPr lang="it-IT"/>
          </a:p>
        </p:txBody>
      </p:sp>
    </p:spTree>
    <p:extLst>
      <p:ext uri="{BB962C8B-B14F-4D97-AF65-F5344CB8AC3E}">
        <p14:creationId xmlns:p14="http://schemas.microsoft.com/office/powerpoint/2010/main" val="274735347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Diapositiva titolo">
    <p:bg>
      <p:bgPr>
        <a:solidFill>
          <a:srgbClr val="003399"/>
        </a:solidFill>
        <a:effectLst/>
      </p:bgPr>
    </p:bg>
    <p:spTree>
      <p:nvGrpSpPr>
        <p:cNvPr id="1" name=""/>
        <p:cNvGrpSpPr/>
        <p:nvPr/>
      </p:nvGrpSpPr>
      <p:grpSpPr>
        <a:xfrm>
          <a:off x="0" y="0"/>
          <a:ext cx="0" cy="0"/>
          <a:chOff x="0" y="0"/>
          <a:chExt cx="0" cy="0"/>
        </a:xfrm>
      </p:grpSpPr>
      <p:sp>
        <p:nvSpPr>
          <p:cNvPr id="12" name="Rettangolo 11">
            <a:extLst>
              <a:ext uri="{FF2B5EF4-FFF2-40B4-BE49-F238E27FC236}">
                <a16:creationId xmlns:a16="http://schemas.microsoft.com/office/drawing/2014/main" xmlns="" id="{512CA09D-EEF9-4733-9E0D-8C36FB3FEF17}"/>
              </a:ext>
            </a:extLst>
          </p:cNvPr>
          <p:cNvSpPr/>
          <p:nvPr/>
        </p:nvSpPr>
        <p:spPr>
          <a:xfrm>
            <a:off x="0" y="844141"/>
            <a:ext cx="12192000" cy="403781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Date Placeholder 3"/>
          <p:cNvSpPr>
            <a:spLocks noGrp="1"/>
          </p:cNvSpPr>
          <p:nvPr>
            <p:ph type="dt" sz="half" idx="10"/>
          </p:nvPr>
        </p:nvSpPr>
        <p:spPr/>
        <p:txBody>
          <a:bodyPr/>
          <a:lstStyle>
            <a:lvl1pPr>
              <a:defRPr>
                <a:latin typeface="Helvetica LT Std Cond" panose="020B0506020202030204" pitchFamily="34" charset="0"/>
              </a:defRPr>
            </a:lvl1pPr>
          </a:lstStyle>
          <a:p>
            <a:r>
              <a:rPr lang="it-IT"/>
              <a:t>29/09/2020</a:t>
            </a:r>
            <a:endParaRPr lang="en-US" dirty="0"/>
          </a:p>
        </p:txBody>
      </p:sp>
      <p:sp>
        <p:nvSpPr>
          <p:cNvPr id="5" name="Footer Placeholder 4"/>
          <p:cNvSpPr>
            <a:spLocks noGrp="1"/>
          </p:cNvSpPr>
          <p:nvPr>
            <p:ph type="ftr" sz="quarter" idx="11"/>
          </p:nvPr>
        </p:nvSpPr>
        <p:spPr/>
        <p:txBody>
          <a:bodyPr/>
          <a:lstStyle>
            <a:lvl1pPr>
              <a:defRPr>
                <a:latin typeface="Helvetica LT Std Cond" panose="020B0506020202030204" pitchFamily="34" charset="0"/>
              </a:defRPr>
            </a:lvl1pPr>
          </a:lstStyle>
          <a:p>
            <a:r>
              <a:rPr lang="it-IT"/>
              <a:t>AGENZIA DELLE DOGANE E DEI MONOPOLI - PROVVISTE E DOTAZIONI DI BORDO - Aspetti doganali e fiscali</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cxnSp>
        <p:nvCxnSpPr>
          <p:cNvPr id="15" name="Connettore diritto 14">
            <a:extLst>
              <a:ext uri="{FF2B5EF4-FFF2-40B4-BE49-F238E27FC236}">
                <a16:creationId xmlns:a16="http://schemas.microsoft.com/office/drawing/2014/main" xmlns="" id="{5186DD1E-A056-4342-BE80-FF20A2600F78}"/>
              </a:ext>
            </a:extLst>
          </p:cNvPr>
          <p:cNvCxnSpPr>
            <a:cxnSpLocks/>
          </p:cNvCxnSpPr>
          <p:nvPr/>
        </p:nvCxnSpPr>
        <p:spPr>
          <a:xfrm>
            <a:off x="5736771" y="4865913"/>
            <a:ext cx="0" cy="1147945"/>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18" name="Connettore diritto 17">
            <a:extLst>
              <a:ext uri="{FF2B5EF4-FFF2-40B4-BE49-F238E27FC236}">
                <a16:creationId xmlns:a16="http://schemas.microsoft.com/office/drawing/2014/main" xmlns="" id="{A0DA35CE-634A-41AD-8643-F468F576040E}"/>
              </a:ext>
            </a:extLst>
          </p:cNvPr>
          <p:cNvCxnSpPr>
            <a:cxnSpLocks/>
          </p:cNvCxnSpPr>
          <p:nvPr/>
        </p:nvCxnSpPr>
        <p:spPr>
          <a:xfrm>
            <a:off x="5736771" y="348342"/>
            <a:ext cx="0" cy="685801"/>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pic>
        <p:nvPicPr>
          <p:cNvPr id="9" name="Picture 8">
            <a:extLst>
              <a:ext uri="{FF2B5EF4-FFF2-40B4-BE49-F238E27FC236}">
                <a16:creationId xmlns:a16="http://schemas.microsoft.com/office/drawing/2014/main" xmlns="" id="{4C5F7654-60EA-40E7-8A0E-93CF8B3C8F6D}"/>
              </a:ext>
            </a:extLst>
          </p:cNvPr>
          <p:cNvPicPr>
            <a:picLocks noChangeAspect="1"/>
          </p:cNvPicPr>
          <p:nvPr/>
        </p:nvPicPr>
        <p:blipFill>
          <a:blip r:embed="rId2"/>
          <a:stretch>
            <a:fillRect/>
          </a:stretch>
        </p:blipFill>
        <p:spPr>
          <a:xfrm>
            <a:off x="3078355" y="1407348"/>
            <a:ext cx="6981885" cy="2911396"/>
          </a:xfrm>
          <a:prstGeom prst="rect">
            <a:avLst/>
          </a:prstGeom>
        </p:spPr>
      </p:pic>
      <p:sp>
        <p:nvSpPr>
          <p:cNvPr id="10" name="Rettangolo 9">
            <a:extLst>
              <a:ext uri="{FF2B5EF4-FFF2-40B4-BE49-F238E27FC236}">
                <a16:creationId xmlns:a16="http://schemas.microsoft.com/office/drawing/2014/main" xmlns="" id="{948CDB3A-3296-4F18-841B-FC9B10DD43D5}"/>
              </a:ext>
            </a:extLst>
          </p:cNvPr>
          <p:cNvSpPr/>
          <p:nvPr userDrawn="1"/>
        </p:nvSpPr>
        <p:spPr>
          <a:xfrm>
            <a:off x="0" y="844141"/>
            <a:ext cx="12192000" cy="403781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11" name="Connettore diritto 10">
            <a:extLst>
              <a:ext uri="{FF2B5EF4-FFF2-40B4-BE49-F238E27FC236}">
                <a16:creationId xmlns:a16="http://schemas.microsoft.com/office/drawing/2014/main" xmlns="" id="{8305DF9F-A974-40B8-8725-8596876B879E}"/>
              </a:ext>
            </a:extLst>
          </p:cNvPr>
          <p:cNvCxnSpPr>
            <a:cxnSpLocks/>
          </p:cNvCxnSpPr>
          <p:nvPr userDrawn="1"/>
        </p:nvCxnSpPr>
        <p:spPr>
          <a:xfrm>
            <a:off x="5736771" y="4865913"/>
            <a:ext cx="0" cy="1147945"/>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13" name="Connettore diritto 12">
            <a:extLst>
              <a:ext uri="{FF2B5EF4-FFF2-40B4-BE49-F238E27FC236}">
                <a16:creationId xmlns:a16="http://schemas.microsoft.com/office/drawing/2014/main" xmlns="" id="{36B69B49-22DC-404D-97D9-79DCB9D2B417}"/>
              </a:ext>
            </a:extLst>
          </p:cNvPr>
          <p:cNvCxnSpPr>
            <a:cxnSpLocks/>
          </p:cNvCxnSpPr>
          <p:nvPr userDrawn="1"/>
        </p:nvCxnSpPr>
        <p:spPr>
          <a:xfrm>
            <a:off x="5736771" y="348342"/>
            <a:ext cx="0" cy="685801"/>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pic>
        <p:nvPicPr>
          <p:cNvPr id="14" name="Picture 8">
            <a:extLst>
              <a:ext uri="{FF2B5EF4-FFF2-40B4-BE49-F238E27FC236}">
                <a16:creationId xmlns:a16="http://schemas.microsoft.com/office/drawing/2014/main" xmlns="" id="{999ADE86-3579-4400-B5FE-19B2B5C729B4}"/>
              </a:ext>
            </a:extLst>
          </p:cNvPr>
          <p:cNvPicPr>
            <a:picLocks noChangeAspect="1"/>
          </p:cNvPicPr>
          <p:nvPr userDrawn="1"/>
        </p:nvPicPr>
        <p:blipFill>
          <a:blip r:embed="rId2"/>
          <a:stretch>
            <a:fillRect/>
          </a:stretch>
        </p:blipFill>
        <p:spPr>
          <a:xfrm>
            <a:off x="3078355" y="1407348"/>
            <a:ext cx="6981885" cy="2911396"/>
          </a:xfrm>
          <a:prstGeom prst="rect">
            <a:avLst/>
          </a:prstGeom>
        </p:spPr>
      </p:pic>
    </p:spTree>
    <p:extLst>
      <p:ext uri="{BB962C8B-B14F-4D97-AF65-F5344CB8AC3E}">
        <p14:creationId xmlns:p14="http://schemas.microsoft.com/office/powerpoint/2010/main" val="369783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olo e contenuto">
    <p:bg>
      <p:bgPr>
        <a:solidFill>
          <a:schemeClr val="tx1"/>
        </a:solidFill>
        <a:effectLst/>
      </p:bgPr>
    </p:bg>
    <p:spTree>
      <p:nvGrpSpPr>
        <p:cNvPr id="1" name=""/>
        <p:cNvGrpSpPr/>
        <p:nvPr/>
      </p:nvGrpSpPr>
      <p:grpSpPr>
        <a:xfrm>
          <a:off x="0" y="0"/>
          <a:ext cx="0" cy="0"/>
          <a:chOff x="0" y="0"/>
          <a:chExt cx="0" cy="0"/>
        </a:xfrm>
      </p:grpSpPr>
      <p:pic>
        <p:nvPicPr>
          <p:cNvPr id="24" name="Immagine 23">
            <a:extLst>
              <a:ext uri="{FF2B5EF4-FFF2-40B4-BE49-F238E27FC236}">
                <a16:creationId xmlns:a16="http://schemas.microsoft.com/office/drawing/2014/main" xmlns="" id="{7122C3BE-8235-4CCD-BB14-25E40BA64D0A}"/>
              </a:ext>
            </a:extLst>
          </p:cNvPr>
          <p:cNvPicPr>
            <a:picLocks noChangeAspect="1"/>
          </p:cNvPicPr>
          <p:nvPr/>
        </p:nvPicPr>
        <p:blipFill>
          <a:blip r:embed="rId2"/>
          <a:stretch>
            <a:fillRect/>
          </a:stretch>
        </p:blipFill>
        <p:spPr>
          <a:xfrm rot="19703064">
            <a:off x="10231893" y="2407144"/>
            <a:ext cx="6162675" cy="5905500"/>
          </a:xfrm>
          <a:prstGeom prst="rect">
            <a:avLst/>
          </a:prstGeom>
        </p:spPr>
      </p:pic>
      <p:sp>
        <p:nvSpPr>
          <p:cNvPr id="4" name="Date Placeholder 3"/>
          <p:cNvSpPr>
            <a:spLocks noGrp="1"/>
          </p:cNvSpPr>
          <p:nvPr>
            <p:ph type="dt" sz="half" idx="10"/>
          </p:nvPr>
        </p:nvSpPr>
        <p:spPr>
          <a:xfrm>
            <a:off x="9334626" y="6259082"/>
            <a:ext cx="1343706" cy="365125"/>
          </a:xfrm>
        </p:spPr>
        <p:txBody>
          <a:bodyPr/>
          <a:lstStyle>
            <a:lvl1pPr>
              <a:defRPr>
                <a:solidFill>
                  <a:srgbClr val="003399"/>
                </a:solidFill>
              </a:defRPr>
            </a:lvl1pPr>
          </a:lstStyle>
          <a:p>
            <a:r>
              <a:rPr lang="it-IT"/>
              <a:t>29/09/2020</a:t>
            </a:r>
            <a:endParaRPr lang="en-US" dirty="0"/>
          </a:p>
        </p:txBody>
      </p:sp>
      <p:sp>
        <p:nvSpPr>
          <p:cNvPr id="5" name="Footer Placeholder 4"/>
          <p:cNvSpPr>
            <a:spLocks noGrp="1"/>
          </p:cNvSpPr>
          <p:nvPr>
            <p:ph type="ftr" sz="quarter" idx="11"/>
          </p:nvPr>
        </p:nvSpPr>
        <p:spPr>
          <a:xfrm>
            <a:off x="451514" y="6259082"/>
            <a:ext cx="8644320" cy="365125"/>
          </a:xfrm>
        </p:spPr>
        <p:txBody>
          <a:bodyPr/>
          <a:lstStyle>
            <a:lvl1pPr>
              <a:defRPr>
                <a:solidFill>
                  <a:srgbClr val="003399"/>
                </a:solidFill>
              </a:defRPr>
            </a:lvl1pPr>
          </a:lstStyle>
          <a:p>
            <a:r>
              <a:rPr lang="it-IT"/>
              <a:t>AGENZIA DELLE DOGANE E DEI MONOPOLI - PROVVISTE E DOTAZIONI DI BORDO - Aspetti doganali e fiscali</a:t>
            </a:r>
            <a:endParaRPr lang="en-US" dirty="0"/>
          </a:p>
        </p:txBody>
      </p:sp>
      <p:sp>
        <p:nvSpPr>
          <p:cNvPr id="6" name="Slide Number Placeholder 5"/>
          <p:cNvSpPr>
            <a:spLocks noGrp="1"/>
          </p:cNvSpPr>
          <p:nvPr>
            <p:ph type="sldNum" sz="quarter" idx="12"/>
          </p:nvPr>
        </p:nvSpPr>
        <p:spPr>
          <a:xfrm>
            <a:off x="10678331" y="6133608"/>
            <a:ext cx="1062155" cy="490599"/>
          </a:xfrm>
        </p:spPr>
        <p:txBody>
          <a:bodyPr/>
          <a:lstStyle>
            <a:lvl1pPr>
              <a:defRPr>
                <a:solidFill>
                  <a:srgbClr val="003399"/>
                </a:solidFill>
              </a:defRPr>
            </a:lvl1pPr>
          </a:lstStyle>
          <a:p>
            <a:fld id="{D57F1E4F-1CFF-5643-939E-217C01CDF565}" type="slidenum">
              <a:rPr lang="en-US" smtClean="0"/>
              <a:pPr/>
              <a:t>‹N›</a:t>
            </a:fld>
            <a:endParaRPr lang="en-US" dirty="0"/>
          </a:p>
        </p:txBody>
      </p:sp>
      <p:cxnSp>
        <p:nvCxnSpPr>
          <p:cNvPr id="15" name="Connettore diritto 14">
            <a:extLst>
              <a:ext uri="{FF2B5EF4-FFF2-40B4-BE49-F238E27FC236}">
                <a16:creationId xmlns:a16="http://schemas.microsoft.com/office/drawing/2014/main" xmlns="" id="{9F1A3202-618A-46CB-812C-07A7E7A50F67}"/>
              </a:ext>
            </a:extLst>
          </p:cNvPr>
          <p:cNvCxnSpPr>
            <a:cxnSpLocks/>
          </p:cNvCxnSpPr>
          <p:nvPr/>
        </p:nvCxnSpPr>
        <p:spPr>
          <a:xfrm>
            <a:off x="239485" y="6111837"/>
            <a:ext cx="11501001" cy="0"/>
          </a:xfrm>
          <a:prstGeom prst="line">
            <a:avLst/>
          </a:prstGeom>
          <a:ln w="28575">
            <a:solidFill>
              <a:srgbClr val="003399"/>
            </a:solidFill>
          </a:ln>
        </p:spPr>
        <p:style>
          <a:lnRef idx="1">
            <a:schemeClr val="dk1"/>
          </a:lnRef>
          <a:fillRef idx="0">
            <a:schemeClr val="dk1"/>
          </a:fillRef>
          <a:effectRef idx="0">
            <a:schemeClr val="dk1"/>
          </a:effectRef>
          <a:fontRef idx="minor">
            <a:schemeClr val="tx1"/>
          </a:fontRef>
        </p:style>
      </p:cxnSp>
      <p:sp>
        <p:nvSpPr>
          <p:cNvPr id="9" name="Rettangolo 12">
            <a:extLst>
              <a:ext uri="{FF2B5EF4-FFF2-40B4-BE49-F238E27FC236}">
                <a16:creationId xmlns:a16="http://schemas.microsoft.com/office/drawing/2014/main" xmlns="" id="{D3AFB88D-AC52-4545-AA1D-B22A7B6EF71E}"/>
              </a:ext>
            </a:extLst>
          </p:cNvPr>
          <p:cNvSpPr/>
          <p:nvPr/>
        </p:nvSpPr>
        <p:spPr>
          <a:xfrm>
            <a:off x="253038" y="0"/>
            <a:ext cx="892629" cy="119742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nvGrpSpPr>
          <p:cNvPr id="10" name="Group 9">
            <a:extLst>
              <a:ext uri="{FF2B5EF4-FFF2-40B4-BE49-F238E27FC236}">
                <a16:creationId xmlns:a16="http://schemas.microsoft.com/office/drawing/2014/main" xmlns="" id="{F508D5A1-216C-4C17-A367-35578FA592CA}"/>
              </a:ext>
            </a:extLst>
          </p:cNvPr>
          <p:cNvGrpSpPr>
            <a:grpSpLocks noChangeAspect="1"/>
          </p:cNvGrpSpPr>
          <p:nvPr/>
        </p:nvGrpSpPr>
        <p:grpSpPr>
          <a:xfrm>
            <a:off x="345499" y="80904"/>
            <a:ext cx="707706" cy="1035621"/>
            <a:chOff x="5729731" y="12946325"/>
            <a:chExt cx="3934794" cy="5757967"/>
          </a:xfrm>
        </p:grpSpPr>
        <p:sp>
          <p:nvSpPr>
            <p:cNvPr id="11" name="object 44">
              <a:extLst>
                <a:ext uri="{FF2B5EF4-FFF2-40B4-BE49-F238E27FC236}">
                  <a16:creationId xmlns:a16="http://schemas.microsoft.com/office/drawing/2014/main" xmlns="" id="{7B57D190-C167-4154-8931-1D89CBA75997}"/>
                </a:ext>
              </a:extLst>
            </p:cNvPr>
            <p:cNvSpPr/>
            <p:nvPr/>
          </p:nvSpPr>
          <p:spPr>
            <a:xfrm>
              <a:off x="8210008" y="17394287"/>
              <a:ext cx="1427480" cy="1310005"/>
            </a:xfrm>
            <a:custGeom>
              <a:avLst/>
              <a:gdLst/>
              <a:ahLst/>
              <a:cxnLst/>
              <a:rect l="l" t="t" r="r" b="b"/>
              <a:pathLst>
                <a:path w="1427479" h="1310005">
                  <a:moveTo>
                    <a:pt x="456120" y="0"/>
                  </a:moveTo>
                  <a:lnTo>
                    <a:pt x="108076" y="0"/>
                  </a:lnTo>
                  <a:lnTo>
                    <a:pt x="0" y="1309765"/>
                  </a:lnTo>
                  <a:lnTo>
                    <a:pt x="322402" y="1309765"/>
                  </a:lnTo>
                  <a:lnTo>
                    <a:pt x="362703" y="719885"/>
                  </a:lnTo>
                  <a:lnTo>
                    <a:pt x="365791" y="643809"/>
                  </a:lnTo>
                  <a:lnTo>
                    <a:pt x="365478" y="579079"/>
                  </a:lnTo>
                  <a:lnTo>
                    <a:pt x="363732" y="520514"/>
                  </a:lnTo>
                  <a:lnTo>
                    <a:pt x="362703" y="500081"/>
                  </a:lnTo>
                  <a:lnTo>
                    <a:pt x="628336" y="500081"/>
                  </a:lnTo>
                  <a:lnTo>
                    <a:pt x="456120" y="0"/>
                  </a:lnTo>
                  <a:close/>
                </a:path>
                <a:path w="1427479" h="1310005">
                  <a:moveTo>
                    <a:pt x="1361314" y="500081"/>
                  </a:moveTo>
                  <a:lnTo>
                    <a:pt x="1066145" y="500081"/>
                  </a:lnTo>
                  <a:lnTo>
                    <a:pt x="1062013" y="571512"/>
                  </a:lnTo>
                  <a:lnTo>
                    <a:pt x="1060635" y="618219"/>
                  </a:lnTo>
                  <a:lnTo>
                    <a:pt x="1062013" y="660808"/>
                  </a:lnTo>
                  <a:lnTo>
                    <a:pt x="1066145" y="719885"/>
                  </a:lnTo>
                  <a:lnTo>
                    <a:pt x="1106420" y="1309765"/>
                  </a:lnTo>
                  <a:lnTo>
                    <a:pt x="1426997" y="1309765"/>
                  </a:lnTo>
                  <a:lnTo>
                    <a:pt x="1361314" y="500081"/>
                  </a:lnTo>
                  <a:close/>
                </a:path>
                <a:path w="1427479" h="1310005">
                  <a:moveTo>
                    <a:pt x="628336" y="500081"/>
                  </a:moveTo>
                  <a:lnTo>
                    <a:pt x="366338" y="500081"/>
                  </a:lnTo>
                  <a:lnTo>
                    <a:pt x="392220" y="580800"/>
                  </a:lnTo>
                  <a:lnTo>
                    <a:pt x="408480" y="630602"/>
                  </a:lnTo>
                  <a:lnTo>
                    <a:pt x="421987" y="670095"/>
                  </a:lnTo>
                  <a:lnTo>
                    <a:pt x="439609" y="719885"/>
                  </a:lnTo>
                  <a:lnTo>
                    <a:pt x="577012" y="1099082"/>
                  </a:lnTo>
                  <a:lnTo>
                    <a:pt x="851802" y="1099082"/>
                  </a:lnTo>
                  <a:lnTo>
                    <a:pt x="971255" y="769342"/>
                  </a:lnTo>
                  <a:lnTo>
                    <a:pt x="712581" y="769342"/>
                  </a:lnTo>
                  <a:lnTo>
                    <a:pt x="690931" y="691790"/>
                  </a:lnTo>
                  <a:lnTo>
                    <a:pt x="676845" y="643425"/>
                  </a:lnTo>
                  <a:lnTo>
                    <a:pt x="664139" y="603985"/>
                  </a:lnTo>
                  <a:lnTo>
                    <a:pt x="628336" y="500081"/>
                  </a:lnTo>
                  <a:close/>
                </a:path>
                <a:path w="1427479" h="1310005">
                  <a:moveTo>
                    <a:pt x="1320747" y="0"/>
                  </a:moveTo>
                  <a:lnTo>
                    <a:pt x="972686" y="0"/>
                  </a:lnTo>
                  <a:lnTo>
                    <a:pt x="782175" y="553206"/>
                  </a:lnTo>
                  <a:lnTo>
                    <a:pt x="759516" y="622528"/>
                  </a:lnTo>
                  <a:lnTo>
                    <a:pt x="738227" y="692875"/>
                  </a:lnTo>
                  <a:lnTo>
                    <a:pt x="722431" y="747421"/>
                  </a:lnTo>
                  <a:lnTo>
                    <a:pt x="716250" y="769342"/>
                  </a:lnTo>
                  <a:lnTo>
                    <a:pt x="971255" y="769342"/>
                  </a:lnTo>
                  <a:lnTo>
                    <a:pt x="989171" y="719885"/>
                  </a:lnTo>
                  <a:lnTo>
                    <a:pt x="1012993" y="650774"/>
                  </a:lnTo>
                  <a:lnTo>
                    <a:pt x="1036814" y="579079"/>
                  </a:lnTo>
                  <a:lnTo>
                    <a:pt x="1055138" y="522836"/>
                  </a:lnTo>
                  <a:lnTo>
                    <a:pt x="1062468" y="500081"/>
                  </a:lnTo>
                  <a:lnTo>
                    <a:pt x="1361314" y="500081"/>
                  </a:lnTo>
                  <a:lnTo>
                    <a:pt x="1320747" y="0"/>
                  </a:lnTo>
                  <a:close/>
                </a:path>
              </a:pathLst>
            </a:custGeom>
            <a:solidFill>
              <a:srgbClr val="003399"/>
            </a:solidFill>
          </p:spPr>
          <p:txBody>
            <a:bodyPr wrap="square" lIns="0" tIns="0" rIns="0" bIns="0" rtlCol="0"/>
            <a:lstStyle/>
            <a:p>
              <a:endParaRPr/>
            </a:p>
          </p:txBody>
        </p:sp>
        <p:sp>
          <p:nvSpPr>
            <p:cNvPr id="12" name="object 45">
              <a:extLst>
                <a:ext uri="{FF2B5EF4-FFF2-40B4-BE49-F238E27FC236}">
                  <a16:creationId xmlns:a16="http://schemas.microsoft.com/office/drawing/2014/main" xmlns="" id="{9DC66B1D-7D45-47B5-99C3-B15FD30DA290}"/>
                </a:ext>
              </a:extLst>
            </p:cNvPr>
            <p:cNvSpPr/>
            <p:nvPr/>
          </p:nvSpPr>
          <p:spPr>
            <a:xfrm>
              <a:off x="5729731" y="17394280"/>
              <a:ext cx="2423795" cy="1310005"/>
            </a:xfrm>
            <a:custGeom>
              <a:avLst/>
              <a:gdLst/>
              <a:ahLst/>
              <a:cxnLst/>
              <a:rect l="l" t="t" r="r" b="b"/>
              <a:pathLst>
                <a:path w="2423795" h="1310005">
                  <a:moveTo>
                    <a:pt x="1747573" y="0"/>
                  </a:moveTo>
                  <a:lnTo>
                    <a:pt x="1282272" y="0"/>
                  </a:lnTo>
                  <a:lnTo>
                    <a:pt x="1282272" y="1309773"/>
                  </a:lnTo>
                  <a:lnTo>
                    <a:pt x="1747573" y="1309773"/>
                  </a:lnTo>
                  <a:lnTo>
                    <a:pt x="1800481" y="1308387"/>
                  </a:lnTo>
                  <a:lnTo>
                    <a:pt x="1851650" y="1304256"/>
                  </a:lnTo>
                  <a:lnTo>
                    <a:pt x="1901021" y="1297418"/>
                  </a:lnTo>
                  <a:lnTo>
                    <a:pt x="1948540" y="1287912"/>
                  </a:lnTo>
                  <a:lnTo>
                    <a:pt x="1994148" y="1275776"/>
                  </a:lnTo>
                  <a:lnTo>
                    <a:pt x="2037788" y="1261051"/>
                  </a:lnTo>
                  <a:lnTo>
                    <a:pt x="2079404" y="1243775"/>
                  </a:lnTo>
                  <a:lnTo>
                    <a:pt x="2118939" y="1223986"/>
                  </a:lnTo>
                  <a:lnTo>
                    <a:pt x="2156336" y="1201723"/>
                  </a:lnTo>
                  <a:lnTo>
                    <a:pt x="2191538" y="1177026"/>
                  </a:lnTo>
                  <a:lnTo>
                    <a:pt x="2224488" y="1149934"/>
                  </a:lnTo>
                  <a:lnTo>
                    <a:pt x="2255129" y="1120484"/>
                  </a:lnTo>
                  <a:lnTo>
                    <a:pt x="2283405" y="1088717"/>
                  </a:lnTo>
                  <a:lnTo>
                    <a:pt x="2309257" y="1054670"/>
                  </a:lnTo>
                  <a:lnTo>
                    <a:pt x="2321937" y="1034984"/>
                  </a:lnTo>
                  <a:lnTo>
                    <a:pt x="1602849" y="1034984"/>
                  </a:lnTo>
                  <a:lnTo>
                    <a:pt x="1602849" y="274772"/>
                  </a:lnTo>
                  <a:lnTo>
                    <a:pt x="2324433" y="274772"/>
                  </a:lnTo>
                  <a:lnTo>
                    <a:pt x="2309257" y="251431"/>
                  </a:lnTo>
                  <a:lnTo>
                    <a:pt x="2283405" y="217735"/>
                  </a:lnTo>
                  <a:lnTo>
                    <a:pt x="2255129" y="186327"/>
                  </a:lnTo>
                  <a:lnTo>
                    <a:pt x="2224488" y="157240"/>
                  </a:lnTo>
                  <a:lnTo>
                    <a:pt x="2191538" y="130507"/>
                  </a:lnTo>
                  <a:lnTo>
                    <a:pt x="2156336" y="106161"/>
                  </a:lnTo>
                  <a:lnTo>
                    <a:pt x="2118939" y="84237"/>
                  </a:lnTo>
                  <a:lnTo>
                    <a:pt x="2079404" y="64766"/>
                  </a:lnTo>
                  <a:lnTo>
                    <a:pt x="2037788" y="47784"/>
                  </a:lnTo>
                  <a:lnTo>
                    <a:pt x="1994148" y="33322"/>
                  </a:lnTo>
                  <a:lnTo>
                    <a:pt x="1948540" y="21415"/>
                  </a:lnTo>
                  <a:lnTo>
                    <a:pt x="1901021" y="12096"/>
                  </a:lnTo>
                  <a:lnTo>
                    <a:pt x="1851650" y="5398"/>
                  </a:lnTo>
                  <a:lnTo>
                    <a:pt x="1800481" y="1355"/>
                  </a:lnTo>
                  <a:lnTo>
                    <a:pt x="1747573" y="0"/>
                  </a:lnTo>
                  <a:close/>
                </a:path>
                <a:path w="2423795" h="1310005">
                  <a:moveTo>
                    <a:pt x="2324433" y="274772"/>
                  </a:moveTo>
                  <a:lnTo>
                    <a:pt x="1734724" y="274772"/>
                  </a:lnTo>
                  <a:lnTo>
                    <a:pt x="1783246" y="277045"/>
                  </a:lnTo>
                  <a:lnTo>
                    <a:pt x="1828921" y="283850"/>
                  </a:lnTo>
                  <a:lnTo>
                    <a:pt x="1871571" y="295166"/>
                  </a:lnTo>
                  <a:lnTo>
                    <a:pt x="1911013" y="310975"/>
                  </a:lnTo>
                  <a:lnTo>
                    <a:pt x="1947069" y="331256"/>
                  </a:lnTo>
                  <a:lnTo>
                    <a:pt x="1979558" y="355990"/>
                  </a:lnTo>
                  <a:lnTo>
                    <a:pt x="2008299" y="385155"/>
                  </a:lnTo>
                  <a:lnTo>
                    <a:pt x="2033113" y="418733"/>
                  </a:lnTo>
                  <a:lnTo>
                    <a:pt x="2053819" y="456703"/>
                  </a:lnTo>
                  <a:lnTo>
                    <a:pt x="2070238" y="499046"/>
                  </a:lnTo>
                  <a:lnTo>
                    <a:pt x="2082188" y="545741"/>
                  </a:lnTo>
                  <a:lnTo>
                    <a:pt x="2089491" y="596769"/>
                  </a:lnTo>
                  <a:lnTo>
                    <a:pt x="2091965" y="652109"/>
                  </a:lnTo>
                  <a:lnTo>
                    <a:pt x="2089581" y="707907"/>
                  </a:lnTo>
                  <a:lnTo>
                    <a:pt x="2082518" y="759442"/>
                  </a:lnTo>
                  <a:lnTo>
                    <a:pt x="2070912" y="806680"/>
                  </a:lnTo>
                  <a:lnTo>
                    <a:pt x="2054898" y="849585"/>
                  </a:lnTo>
                  <a:lnTo>
                    <a:pt x="2034611" y="888122"/>
                  </a:lnTo>
                  <a:lnTo>
                    <a:pt x="2010187" y="922257"/>
                  </a:lnTo>
                  <a:lnTo>
                    <a:pt x="1981760" y="951954"/>
                  </a:lnTo>
                  <a:lnTo>
                    <a:pt x="1949466" y="977178"/>
                  </a:lnTo>
                  <a:lnTo>
                    <a:pt x="1913441" y="997895"/>
                  </a:lnTo>
                  <a:lnTo>
                    <a:pt x="1873818" y="1014069"/>
                  </a:lnTo>
                  <a:lnTo>
                    <a:pt x="1830735" y="1025665"/>
                  </a:lnTo>
                  <a:lnTo>
                    <a:pt x="1784325" y="1032648"/>
                  </a:lnTo>
                  <a:lnTo>
                    <a:pt x="1734724" y="1034984"/>
                  </a:lnTo>
                  <a:lnTo>
                    <a:pt x="2321937" y="1034984"/>
                  </a:lnTo>
                  <a:lnTo>
                    <a:pt x="2353466" y="979895"/>
                  </a:lnTo>
                  <a:lnTo>
                    <a:pt x="2371709" y="939245"/>
                  </a:lnTo>
                  <a:lnTo>
                    <a:pt x="2387302" y="896471"/>
                  </a:lnTo>
                  <a:lnTo>
                    <a:pt x="2400187" y="851613"/>
                  </a:lnTo>
                  <a:lnTo>
                    <a:pt x="2410308" y="804708"/>
                  </a:lnTo>
                  <a:lnTo>
                    <a:pt x="2417607" y="755797"/>
                  </a:lnTo>
                  <a:lnTo>
                    <a:pt x="2422029" y="704918"/>
                  </a:lnTo>
                  <a:lnTo>
                    <a:pt x="2423515" y="652109"/>
                  </a:lnTo>
                  <a:lnTo>
                    <a:pt x="2422029" y="599331"/>
                  </a:lnTo>
                  <a:lnTo>
                    <a:pt x="2417607" y="548539"/>
                  </a:lnTo>
                  <a:lnTo>
                    <a:pt x="2410308" y="499767"/>
                  </a:lnTo>
                  <a:lnTo>
                    <a:pt x="2400187" y="453049"/>
                  </a:lnTo>
                  <a:lnTo>
                    <a:pt x="2387302" y="408418"/>
                  </a:lnTo>
                  <a:lnTo>
                    <a:pt x="2371709" y="365907"/>
                  </a:lnTo>
                  <a:lnTo>
                    <a:pt x="2353466" y="325550"/>
                  </a:lnTo>
                  <a:lnTo>
                    <a:pt x="2332630" y="287380"/>
                  </a:lnTo>
                  <a:lnTo>
                    <a:pt x="2324433" y="274772"/>
                  </a:lnTo>
                  <a:close/>
                </a:path>
                <a:path w="2423795" h="1310005">
                  <a:moveTo>
                    <a:pt x="782200" y="0"/>
                  </a:moveTo>
                  <a:lnTo>
                    <a:pt x="445146" y="0"/>
                  </a:lnTo>
                  <a:lnTo>
                    <a:pt x="0" y="1309773"/>
                  </a:lnTo>
                  <a:lnTo>
                    <a:pt x="329732" y="1309773"/>
                  </a:lnTo>
                  <a:lnTo>
                    <a:pt x="408498" y="1034984"/>
                  </a:lnTo>
                  <a:lnTo>
                    <a:pt x="1133942" y="1034984"/>
                  </a:lnTo>
                  <a:lnTo>
                    <a:pt x="1046788" y="778539"/>
                  </a:lnTo>
                  <a:lnTo>
                    <a:pt x="483612" y="778539"/>
                  </a:lnTo>
                  <a:lnTo>
                    <a:pt x="558718" y="523887"/>
                  </a:lnTo>
                  <a:lnTo>
                    <a:pt x="577068" y="453910"/>
                  </a:lnTo>
                  <a:lnTo>
                    <a:pt x="594210" y="380327"/>
                  </a:lnTo>
                  <a:lnTo>
                    <a:pt x="606885" y="322199"/>
                  </a:lnTo>
                  <a:lnTo>
                    <a:pt x="611834" y="298587"/>
                  </a:lnTo>
                  <a:lnTo>
                    <a:pt x="883676" y="298587"/>
                  </a:lnTo>
                  <a:lnTo>
                    <a:pt x="782200" y="0"/>
                  </a:lnTo>
                  <a:close/>
                </a:path>
                <a:path w="2423795" h="1310005">
                  <a:moveTo>
                    <a:pt x="1133942" y="1034984"/>
                  </a:moveTo>
                  <a:lnTo>
                    <a:pt x="817005" y="1034984"/>
                  </a:lnTo>
                  <a:lnTo>
                    <a:pt x="897606" y="1309773"/>
                  </a:lnTo>
                  <a:lnTo>
                    <a:pt x="1227330" y="1309773"/>
                  </a:lnTo>
                  <a:lnTo>
                    <a:pt x="1133942" y="1034984"/>
                  </a:lnTo>
                  <a:close/>
                </a:path>
                <a:path w="2423795" h="1310005">
                  <a:moveTo>
                    <a:pt x="883676" y="298587"/>
                  </a:moveTo>
                  <a:lnTo>
                    <a:pt x="615495" y="298587"/>
                  </a:lnTo>
                  <a:lnTo>
                    <a:pt x="632817" y="382474"/>
                  </a:lnTo>
                  <a:lnTo>
                    <a:pt x="644125" y="433905"/>
                  </a:lnTo>
                  <a:lnTo>
                    <a:pt x="654402" y="474002"/>
                  </a:lnTo>
                  <a:lnTo>
                    <a:pt x="668628" y="523887"/>
                  </a:lnTo>
                  <a:lnTo>
                    <a:pt x="741891" y="778539"/>
                  </a:lnTo>
                  <a:lnTo>
                    <a:pt x="1046788" y="778539"/>
                  </a:lnTo>
                  <a:lnTo>
                    <a:pt x="883676" y="298587"/>
                  </a:lnTo>
                  <a:close/>
                </a:path>
              </a:pathLst>
            </a:custGeom>
            <a:solidFill>
              <a:srgbClr val="003399"/>
            </a:solidFill>
          </p:spPr>
          <p:txBody>
            <a:bodyPr wrap="square" lIns="0" tIns="0" rIns="0" bIns="0" rtlCol="0"/>
            <a:lstStyle/>
            <a:p>
              <a:endParaRPr/>
            </a:p>
          </p:txBody>
        </p:sp>
        <p:sp>
          <p:nvSpPr>
            <p:cNvPr id="13" name="object 46">
              <a:extLst>
                <a:ext uri="{FF2B5EF4-FFF2-40B4-BE49-F238E27FC236}">
                  <a16:creationId xmlns:a16="http://schemas.microsoft.com/office/drawing/2014/main" xmlns="" id="{BB6D31EE-8D2F-4B73-9099-A9F8688DB2AD}"/>
                </a:ext>
              </a:extLst>
            </p:cNvPr>
            <p:cNvSpPr/>
            <p:nvPr/>
          </p:nvSpPr>
          <p:spPr>
            <a:xfrm>
              <a:off x="5738321" y="17089704"/>
              <a:ext cx="3926204" cy="0"/>
            </a:xfrm>
            <a:custGeom>
              <a:avLst/>
              <a:gdLst/>
              <a:ahLst/>
              <a:cxnLst/>
              <a:rect l="l" t="t" r="r" b="b"/>
              <a:pathLst>
                <a:path w="3926204">
                  <a:moveTo>
                    <a:pt x="0" y="0"/>
                  </a:moveTo>
                  <a:lnTo>
                    <a:pt x="3926129" y="0"/>
                  </a:lnTo>
                </a:path>
              </a:pathLst>
            </a:custGeom>
            <a:ln w="40752">
              <a:solidFill>
                <a:srgbClr val="003399"/>
              </a:solidFill>
            </a:ln>
          </p:spPr>
          <p:txBody>
            <a:bodyPr wrap="square" lIns="0" tIns="0" rIns="0" bIns="0" rtlCol="0"/>
            <a:lstStyle/>
            <a:p>
              <a:endParaRPr/>
            </a:p>
          </p:txBody>
        </p:sp>
        <p:sp>
          <p:nvSpPr>
            <p:cNvPr id="14" name="object 47">
              <a:extLst>
                <a:ext uri="{FF2B5EF4-FFF2-40B4-BE49-F238E27FC236}">
                  <a16:creationId xmlns:a16="http://schemas.microsoft.com/office/drawing/2014/main" xmlns="" id="{A26085D1-F7E5-43C8-8B24-F22D7C5137F2}"/>
                </a:ext>
              </a:extLst>
            </p:cNvPr>
            <p:cNvSpPr/>
            <p:nvPr/>
          </p:nvSpPr>
          <p:spPr>
            <a:xfrm>
              <a:off x="7464267" y="12946325"/>
              <a:ext cx="457834" cy="435609"/>
            </a:xfrm>
            <a:custGeom>
              <a:avLst/>
              <a:gdLst/>
              <a:ahLst/>
              <a:cxnLst/>
              <a:rect l="l" t="t" r="r" b="b"/>
              <a:pathLst>
                <a:path w="457834" h="435609">
                  <a:moveTo>
                    <a:pt x="228650" y="0"/>
                  </a:moveTo>
                  <a:lnTo>
                    <a:pt x="168396" y="157741"/>
                  </a:lnTo>
                  <a:lnTo>
                    <a:pt x="0" y="166512"/>
                  </a:lnTo>
                  <a:lnTo>
                    <a:pt x="131371" y="272418"/>
                  </a:lnTo>
                  <a:lnTo>
                    <a:pt x="87553" y="435387"/>
                  </a:lnTo>
                  <a:lnTo>
                    <a:pt x="228977" y="343235"/>
                  </a:lnTo>
                  <a:lnTo>
                    <a:pt x="345526" y="343235"/>
                  </a:lnTo>
                  <a:lnTo>
                    <a:pt x="326331" y="272251"/>
                  </a:lnTo>
                  <a:lnTo>
                    <a:pt x="457519" y="166101"/>
                  </a:lnTo>
                  <a:lnTo>
                    <a:pt x="289046" y="157599"/>
                  </a:lnTo>
                  <a:lnTo>
                    <a:pt x="228650" y="0"/>
                  </a:lnTo>
                  <a:close/>
                </a:path>
                <a:path w="457834" h="435609">
                  <a:moveTo>
                    <a:pt x="345526" y="343235"/>
                  </a:moveTo>
                  <a:lnTo>
                    <a:pt x="228977" y="343235"/>
                  </a:lnTo>
                  <a:lnTo>
                    <a:pt x="370367" y="435102"/>
                  </a:lnTo>
                  <a:lnTo>
                    <a:pt x="345526" y="343235"/>
                  </a:lnTo>
                  <a:close/>
                </a:path>
              </a:pathLst>
            </a:custGeom>
            <a:solidFill>
              <a:srgbClr val="003399"/>
            </a:solidFill>
          </p:spPr>
          <p:txBody>
            <a:bodyPr wrap="square" lIns="0" tIns="0" rIns="0" bIns="0" rtlCol="0"/>
            <a:lstStyle/>
            <a:p>
              <a:endParaRPr/>
            </a:p>
          </p:txBody>
        </p:sp>
        <p:sp>
          <p:nvSpPr>
            <p:cNvPr id="16" name="object 48">
              <a:extLst>
                <a:ext uri="{FF2B5EF4-FFF2-40B4-BE49-F238E27FC236}">
                  <a16:creationId xmlns:a16="http://schemas.microsoft.com/office/drawing/2014/main" xmlns="" id="{02CE4B8D-1AAF-4CE7-8D08-AE2B9B25D69B}"/>
                </a:ext>
              </a:extLst>
            </p:cNvPr>
            <p:cNvSpPr/>
            <p:nvPr/>
          </p:nvSpPr>
          <p:spPr>
            <a:xfrm>
              <a:off x="9186595" y="14648322"/>
              <a:ext cx="436245" cy="457834"/>
            </a:xfrm>
            <a:custGeom>
              <a:avLst/>
              <a:gdLst/>
              <a:ahLst/>
              <a:cxnLst/>
              <a:rect l="l" t="t" r="r" b="b"/>
              <a:pathLst>
                <a:path w="436245" h="457834">
                  <a:moveTo>
                    <a:pt x="277002" y="326817"/>
                  </a:moveTo>
                  <a:lnTo>
                    <a:pt x="164325" y="326817"/>
                  </a:lnTo>
                  <a:lnTo>
                    <a:pt x="271145" y="457452"/>
                  </a:lnTo>
                  <a:lnTo>
                    <a:pt x="277002" y="326817"/>
                  </a:lnTo>
                  <a:close/>
                </a:path>
                <a:path w="436245" h="457834">
                  <a:moveTo>
                    <a:pt x="0" y="88918"/>
                  </a:moveTo>
                  <a:lnTo>
                    <a:pt x="92839" y="229848"/>
                  </a:lnTo>
                  <a:lnTo>
                    <a:pt x="1717" y="371749"/>
                  </a:lnTo>
                  <a:lnTo>
                    <a:pt x="164325" y="326817"/>
                  </a:lnTo>
                  <a:lnTo>
                    <a:pt x="277002" y="326817"/>
                  </a:lnTo>
                  <a:lnTo>
                    <a:pt x="278701" y="288921"/>
                  </a:lnTo>
                  <a:lnTo>
                    <a:pt x="436083" y="227762"/>
                  </a:lnTo>
                  <a:lnTo>
                    <a:pt x="278006" y="168262"/>
                  </a:lnTo>
                  <a:lnTo>
                    <a:pt x="275921" y="131815"/>
                  </a:lnTo>
                  <a:lnTo>
                    <a:pt x="163111" y="131815"/>
                  </a:lnTo>
                  <a:lnTo>
                    <a:pt x="0" y="88918"/>
                  </a:lnTo>
                  <a:close/>
                </a:path>
                <a:path w="436245" h="457834">
                  <a:moveTo>
                    <a:pt x="268381" y="0"/>
                  </a:moveTo>
                  <a:lnTo>
                    <a:pt x="163111" y="131815"/>
                  </a:lnTo>
                  <a:lnTo>
                    <a:pt x="275921" y="131815"/>
                  </a:lnTo>
                  <a:lnTo>
                    <a:pt x="268381" y="0"/>
                  </a:lnTo>
                  <a:close/>
                </a:path>
              </a:pathLst>
            </a:custGeom>
            <a:solidFill>
              <a:srgbClr val="003399"/>
            </a:solidFill>
          </p:spPr>
          <p:txBody>
            <a:bodyPr wrap="square" lIns="0" tIns="0" rIns="0" bIns="0" rtlCol="0"/>
            <a:lstStyle/>
            <a:p>
              <a:endParaRPr/>
            </a:p>
          </p:txBody>
        </p:sp>
        <p:sp>
          <p:nvSpPr>
            <p:cNvPr id="17" name="object 49">
              <a:extLst>
                <a:ext uri="{FF2B5EF4-FFF2-40B4-BE49-F238E27FC236}">
                  <a16:creationId xmlns:a16="http://schemas.microsoft.com/office/drawing/2014/main" xmlns="" id="{1AEC1988-02A8-4940-A2B3-2E4BA8D13C46}"/>
                </a:ext>
              </a:extLst>
            </p:cNvPr>
            <p:cNvSpPr/>
            <p:nvPr/>
          </p:nvSpPr>
          <p:spPr>
            <a:xfrm>
              <a:off x="8916999" y="15507118"/>
              <a:ext cx="448309" cy="455295"/>
            </a:xfrm>
            <a:custGeom>
              <a:avLst/>
              <a:gdLst/>
              <a:ahLst/>
              <a:cxnLst/>
              <a:rect l="l" t="t" r="r" b="b"/>
              <a:pathLst>
                <a:path w="448309" h="455294">
                  <a:moveTo>
                    <a:pt x="140092" y="0"/>
                  </a:moveTo>
                  <a:lnTo>
                    <a:pt x="149926" y="168430"/>
                  </a:lnTo>
                  <a:lnTo>
                    <a:pt x="0" y="245596"/>
                  </a:lnTo>
                  <a:lnTo>
                    <a:pt x="163211" y="288225"/>
                  </a:lnTo>
                  <a:lnTo>
                    <a:pt x="190260" y="454763"/>
                  </a:lnTo>
                  <a:lnTo>
                    <a:pt x="281189" y="312685"/>
                  </a:lnTo>
                  <a:lnTo>
                    <a:pt x="426855" y="312685"/>
                  </a:lnTo>
                  <a:lnTo>
                    <a:pt x="341007" y="207884"/>
                  </a:lnTo>
                  <a:lnTo>
                    <a:pt x="385954" y="118857"/>
                  </a:lnTo>
                  <a:lnTo>
                    <a:pt x="259837" y="118857"/>
                  </a:lnTo>
                  <a:lnTo>
                    <a:pt x="140092" y="0"/>
                  </a:lnTo>
                  <a:close/>
                </a:path>
                <a:path w="448309" h="455294">
                  <a:moveTo>
                    <a:pt x="426855" y="312685"/>
                  </a:moveTo>
                  <a:lnTo>
                    <a:pt x="281189" y="312685"/>
                  </a:lnTo>
                  <a:lnTo>
                    <a:pt x="448078" y="338594"/>
                  </a:lnTo>
                  <a:lnTo>
                    <a:pt x="426855" y="312685"/>
                  </a:lnTo>
                  <a:close/>
                </a:path>
                <a:path w="448309" h="455294">
                  <a:moveTo>
                    <a:pt x="416959" y="57447"/>
                  </a:moveTo>
                  <a:lnTo>
                    <a:pt x="259837" y="118857"/>
                  </a:lnTo>
                  <a:lnTo>
                    <a:pt x="385954" y="118857"/>
                  </a:lnTo>
                  <a:lnTo>
                    <a:pt x="416959" y="57447"/>
                  </a:lnTo>
                  <a:close/>
                </a:path>
              </a:pathLst>
            </a:custGeom>
            <a:solidFill>
              <a:srgbClr val="003399"/>
            </a:solidFill>
          </p:spPr>
          <p:txBody>
            <a:bodyPr wrap="square" lIns="0" tIns="0" rIns="0" bIns="0" rtlCol="0"/>
            <a:lstStyle/>
            <a:p>
              <a:endParaRPr/>
            </a:p>
          </p:txBody>
        </p:sp>
        <p:sp>
          <p:nvSpPr>
            <p:cNvPr id="18" name="object 50">
              <a:extLst>
                <a:ext uri="{FF2B5EF4-FFF2-40B4-BE49-F238E27FC236}">
                  <a16:creationId xmlns:a16="http://schemas.microsoft.com/office/drawing/2014/main" xmlns="" id="{B0AF7C17-52A2-42EE-849F-5E0865953968}"/>
                </a:ext>
              </a:extLst>
            </p:cNvPr>
            <p:cNvSpPr/>
            <p:nvPr/>
          </p:nvSpPr>
          <p:spPr>
            <a:xfrm>
              <a:off x="7461848" y="16379815"/>
              <a:ext cx="457834" cy="436245"/>
            </a:xfrm>
            <a:custGeom>
              <a:avLst/>
              <a:gdLst/>
              <a:ahLst/>
              <a:cxnLst/>
              <a:rect l="l" t="t" r="r" b="b"/>
              <a:pathLst>
                <a:path w="457834" h="436244">
                  <a:moveTo>
                    <a:pt x="85903" y="1549"/>
                  </a:moveTo>
                  <a:lnTo>
                    <a:pt x="130701" y="164258"/>
                  </a:lnTo>
                  <a:lnTo>
                    <a:pt x="0" y="271003"/>
                  </a:lnTo>
                  <a:lnTo>
                    <a:pt x="168539" y="278592"/>
                  </a:lnTo>
                  <a:lnTo>
                    <a:pt x="229597" y="436057"/>
                  </a:lnTo>
                  <a:lnTo>
                    <a:pt x="289155" y="277972"/>
                  </a:lnTo>
                  <a:lnTo>
                    <a:pt x="457477" y="268540"/>
                  </a:lnTo>
                  <a:lnTo>
                    <a:pt x="325669" y="163077"/>
                  </a:lnTo>
                  <a:lnTo>
                    <a:pt x="344266" y="92738"/>
                  </a:lnTo>
                  <a:lnTo>
                    <a:pt x="227729" y="92738"/>
                  </a:lnTo>
                  <a:lnTo>
                    <a:pt x="85903" y="1549"/>
                  </a:lnTo>
                  <a:close/>
                </a:path>
                <a:path w="457834" h="436244">
                  <a:moveTo>
                    <a:pt x="368784" y="0"/>
                  </a:moveTo>
                  <a:lnTo>
                    <a:pt x="227729" y="92738"/>
                  </a:lnTo>
                  <a:lnTo>
                    <a:pt x="344266" y="92738"/>
                  </a:lnTo>
                  <a:lnTo>
                    <a:pt x="368784" y="0"/>
                  </a:lnTo>
                  <a:close/>
                </a:path>
              </a:pathLst>
            </a:custGeom>
            <a:solidFill>
              <a:srgbClr val="003399"/>
            </a:solidFill>
          </p:spPr>
          <p:txBody>
            <a:bodyPr wrap="square" lIns="0" tIns="0" rIns="0" bIns="0" rtlCol="0"/>
            <a:lstStyle/>
            <a:p>
              <a:endParaRPr/>
            </a:p>
          </p:txBody>
        </p:sp>
        <p:sp>
          <p:nvSpPr>
            <p:cNvPr id="19" name="object 51">
              <a:extLst>
                <a:ext uri="{FF2B5EF4-FFF2-40B4-BE49-F238E27FC236}">
                  <a16:creationId xmlns:a16="http://schemas.microsoft.com/office/drawing/2014/main" xmlns="" id="{B4B22C0A-16E2-465E-A4F0-6106F264DE23}"/>
                </a:ext>
              </a:extLst>
            </p:cNvPr>
            <p:cNvSpPr/>
            <p:nvPr/>
          </p:nvSpPr>
          <p:spPr>
            <a:xfrm>
              <a:off x="6615689" y="16115360"/>
              <a:ext cx="454659" cy="448945"/>
            </a:xfrm>
            <a:custGeom>
              <a:avLst/>
              <a:gdLst/>
              <a:ahLst/>
              <a:cxnLst/>
              <a:rect l="l" t="t" r="r" b="b"/>
              <a:pathLst>
                <a:path w="454659" h="448944">
                  <a:moveTo>
                    <a:pt x="207951" y="0"/>
                  </a:moveTo>
                  <a:lnTo>
                    <a:pt x="166411" y="163588"/>
                  </a:lnTo>
                  <a:lnTo>
                    <a:pt x="0" y="191516"/>
                  </a:lnTo>
                  <a:lnTo>
                    <a:pt x="142638" y="281708"/>
                  </a:lnTo>
                  <a:lnTo>
                    <a:pt x="117793" y="448631"/>
                  </a:lnTo>
                  <a:lnTo>
                    <a:pt x="247808" y="340865"/>
                  </a:lnTo>
                  <a:lnTo>
                    <a:pt x="368936" y="340865"/>
                  </a:lnTo>
                  <a:lnTo>
                    <a:pt x="336425" y="259066"/>
                  </a:lnTo>
                  <a:lnTo>
                    <a:pt x="443896" y="149490"/>
                  </a:lnTo>
                  <a:lnTo>
                    <a:pt x="286081" y="149490"/>
                  </a:lnTo>
                  <a:lnTo>
                    <a:pt x="207951" y="0"/>
                  </a:lnTo>
                  <a:close/>
                </a:path>
                <a:path w="454659" h="448944">
                  <a:moveTo>
                    <a:pt x="368936" y="340865"/>
                  </a:moveTo>
                  <a:lnTo>
                    <a:pt x="247808" y="340865"/>
                  </a:lnTo>
                  <a:lnTo>
                    <a:pt x="398731" y="415828"/>
                  </a:lnTo>
                  <a:lnTo>
                    <a:pt x="368936" y="340865"/>
                  </a:lnTo>
                  <a:close/>
                </a:path>
                <a:path w="454659" h="448944">
                  <a:moveTo>
                    <a:pt x="454511" y="138668"/>
                  </a:moveTo>
                  <a:lnTo>
                    <a:pt x="286081" y="149490"/>
                  </a:lnTo>
                  <a:lnTo>
                    <a:pt x="443896" y="149490"/>
                  </a:lnTo>
                  <a:lnTo>
                    <a:pt x="454511" y="138668"/>
                  </a:lnTo>
                  <a:close/>
                </a:path>
              </a:pathLst>
            </a:custGeom>
            <a:solidFill>
              <a:srgbClr val="003399"/>
            </a:solidFill>
          </p:spPr>
          <p:txBody>
            <a:bodyPr wrap="square" lIns="0" tIns="0" rIns="0" bIns="0" rtlCol="0"/>
            <a:lstStyle/>
            <a:p>
              <a:endParaRPr/>
            </a:p>
          </p:txBody>
        </p:sp>
        <p:sp>
          <p:nvSpPr>
            <p:cNvPr id="20" name="object 52">
              <a:extLst>
                <a:ext uri="{FF2B5EF4-FFF2-40B4-BE49-F238E27FC236}">
                  <a16:creationId xmlns:a16="http://schemas.microsoft.com/office/drawing/2014/main" xmlns="" id="{1349815B-C894-4E81-867C-1D28E96582D1}"/>
                </a:ext>
              </a:extLst>
            </p:cNvPr>
            <p:cNvSpPr/>
            <p:nvPr/>
          </p:nvSpPr>
          <p:spPr>
            <a:xfrm>
              <a:off x="6026109" y="15526494"/>
              <a:ext cx="446405" cy="455930"/>
            </a:xfrm>
            <a:custGeom>
              <a:avLst/>
              <a:gdLst/>
              <a:ahLst/>
              <a:cxnLst/>
              <a:rect l="l" t="t" r="r" b="b"/>
              <a:pathLst>
                <a:path w="446404" h="455930">
                  <a:moveTo>
                    <a:pt x="279964" y="315902"/>
                  </a:moveTo>
                  <a:lnTo>
                    <a:pt x="166378" y="315902"/>
                  </a:lnTo>
                  <a:lnTo>
                    <a:pt x="260389" y="455826"/>
                  </a:lnTo>
                  <a:lnTo>
                    <a:pt x="279964" y="315902"/>
                  </a:lnTo>
                  <a:close/>
                </a:path>
                <a:path w="446404" h="455930">
                  <a:moveTo>
                    <a:pt x="24769" y="63729"/>
                  </a:moveTo>
                  <a:lnTo>
                    <a:pt x="104181" y="212550"/>
                  </a:lnTo>
                  <a:lnTo>
                    <a:pt x="0" y="345413"/>
                  </a:lnTo>
                  <a:lnTo>
                    <a:pt x="166378" y="315902"/>
                  </a:lnTo>
                  <a:lnTo>
                    <a:pt x="279964" y="315902"/>
                  </a:lnTo>
                  <a:lnTo>
                    <a:pt x="283760" y="288761"/>
                  </a:lnTo>
                  <a:lnTo>
                    <a:pt x="445992" y="242455"/>
                  </a:lnTo>
                  <a:lnTo>
                    <a:pt x="294223" y="168614"/>
                  </a:lnTo>
                  <a:lnTo>
                    <a:pt x="295909" y="121663"/>
                  </a:lnTo>
                  <a:lnTo>
                    <a:pt x="183257" y="121663"/>
                  </a:lnTo>
                  <a:lnTo>
                    <a:pt x="24769" y="63729"/>
                  </a:lnTo>
                  <a:close/>
                </a:path>
                <a:path w="446404" h="455930">
                  <a:moveTo>
                    <a:pt x="300279" y="0"/>
                  </a:moveTo>
                  <a:lnTo>
                    <a:pt x="183257" y="121663"/>
                  </a:lnTo>
                  <a:lnTo>
                    <a:pt x="295909" y="121663"/>
                  </a:lnTo>
                  <a:lnTo>
                    <a:pt x="300279" y="0"/>
                  </a:lnTo>
                  <a:close/>
                </a:path>
              </a:pathLst>
            </a:custGeom>
            <a:solidFill>
              <a:srgbClr val="003399"/>
            </a:solidFill>
          </p:spPr>
          <p:txBody>
            <a:bodyPr wrap="square" lIns="0" tIns="0" rIns="0" bIns="0" rtlCol="0"/>
            <a:lstStyle/>
            <a:p>
              <a:endParaRPr/>
            </a:p>
          </p:txBody>
        </p:sp>
        <p:sp>
          <p:nvSpPr>
            <p:cNvPr id="21" name="object 53">
              <a:extLst>
                <a:ext uri="{FF2B5EF4-FFF2-40B4-BE49-F238E27FC236}">
                  <a16:creationId xmlns:a16="http://schemas.microsoft.com/office/drawing/2014/main" xmlns="" id="{0F781E29-2F04-4078-BFB6-7383A8D47662}"/>
                </a:ext>
              </a:extLst>
            </p:cNvPr>
            <p:cNvSpPr/>
            <p:nvPr/>
          </p:nvSpPr>
          <p:spPr>
            <a:xfrm>
              <a:off x="5753134" y="14655737"/>
              <a:ext cx="436245" cy="457834"/>
            </a:xfrm>
            <a:custGeom>
              <a:avLst/>
              <a:gdLst/>
              <a:ahLst/>
              <a:cxnLst/>
              <a:rect l="l" t="t" r="r" b="b"/>
              <a:pathLst>
                <a:path w="436245" h="457834">
                  <a:moveTo>
                    <a:pt x="165054" y="0"/>
                  </a:moveTo>
                  <a:lnTo>
                    <a:pt x="157456" y="168572"/>
                  </a:lnTo>
                  <a:lnTo>
                    <a:pt x="0" y="229655"/>
                  </a:lnTo>
                  <a:lnTo>
                    <a:pt x="158152" y="289189"/>
                  </a:lnTo>
                  <a:lnTo>
                    <a:pt x="167701" y="457527"/>
                  </a:lnTo>
                  <a:lnTo>
                    <a:pt x="273013" y="325711"/>
                  </a:lnTo>
                  <a:lnTo>
                    <a:pt x="407849" y="325711"/>
                  </a:lnTo>
                  <a:lnTo>
                    <a:pt x="343319" y="227704"/>
                  </a:lnTo>
                  <a:lnTo>
                    <a:pt x="405576" y="130743"/>
                  </a:lnTo>
                  <a:lnTo>
                    <a:pt x="271840" y="130743"/>
                  </a:lnTo>
                  <a:lnTo>
                    <a:pt x="165054" y="0"/>
                  </a:lnTo>
                  <a:close/>
                </a:path>
                <a:path w="436245" h="457834">
                  <a:moveTo>
                    <a:pt x="407849" y="325711"/>
                  </a:moveTo>
                  <a:lnTo>
                    <a:pt x="273013" y="325711"/>
                  </a:lnTo>
                  <a:lnTo>
                    <a:pt x="436116" y="368642"/>
                  </a:lnTo>
                  <a:lnTo>
                    <a:pt x="407849" y="325711"/>
                  </a:lnTo>
                  <a:close/>
                </a:path>
                <a:path w="436245" h="457834">
                  <a:moveTo>
                    <a:pt x="434432" y="85802"/>
                  </a:moveTo>
                  <a:lnTo>
                    <a:pt x="271840" y="130743"/>
                  </a:lnTo>
                  <a:lnTo>
                    <a:pt x="405576" y="130743"/>
                  </a:lnTo>
                  <a:lnTo>
                    <a:pt x="434432" y="85802"/>
                  </a:lnTo>
                  <a:close/>
                </a:path>
              </a:pathLst>
            </a:custGeom>
            <a:solidFill>
              <a:srgbClr val="003399"/>
            </a:solidFill>
          </p:spPr>
          <p:txBody>
            <a:bodyPr wrap="square" lIns="0" tIns="0" rIns="0" bIns="0" rtlCol="0"/>
            <a:lstStyle/>
            <a:p>
              <a:endParaRPr/>
            </a:p>
          </p:txBody>
        </p:sp>
        <p:sp>
          <p:nvSpPr>
            <p:cNvPr id="22" name="object 54">
              <a:extLst>
                <a:ext uri="{FF2B5EF4-FFF2-40B4-BE49-F238E27FC236}">
                  <a16:creationId xmlns:a16="http://schemas.microsoft.com/office/drawing/2014/main" xmlns="" id="{6133A6AE-2FCF-4784-AE17-7196E509092C}"/>
                </a:ext>
              </a:extLst>
            </p:cNvPr>
            <p:cNvSpPr/>
            <p:nvPr/>
          </p:nvSpPr>
          <p:spPr>
            <a:xfrm>
              <a:off x="6008823" y="13803110"/>
              <a:ext cx="448309" cy="455295"/>
            </a:xfrm>
            <a:custGeom>
              <a:avLst/>
              <a:gdLst/>
              <a:ahLst/>
              <a:cxnLst/>
              <a:rect l="l" t="t" r="r" b="b"/>
              <a:pathLst>
                <a:path w="448310" h="455294">
                  <a:moveTo>
                    <a:pt x="301553" y="336107"/>
                  </a:moveTo>
                  <a:lnTo>
                    <a:pt x="188727" y="336107"/>
                  </a:lnTo>
                  <a:lnTo>
                    <a:pt x="308681" y="454721"/>
                  </a:lnTo>
                  <a:lnTo>
                    <a:pt x="301553" y="336107"/>
                  </a:lnTo>
                  <a:close/>
                </a:path>
                <a:path w="448310" h="455294">
                  <a:moveTo>
                    <a:pt x="0" y="116687"/>
                  </a:moveTo>
                  <a:lnTo>
                    <a:pt x="107372" y="247171"/>
                  </a:lnTo>
                  <a:lnTo>
                    <a:pt x="31672" y="397818"/>
                  </a:lnTo>
                  <a:lnTo>
                    <a:pt x="188727" y="336107"/>
                  </a:lnTo>
                  <a:lnTo>
                    <a:pt x="301553" y="336107"/>
                  </a:lnTo>
                  <a:lnTo>
                    <a:pt x="298554" y="286190"/>
                  </a:lnTo>
                  <a:lnTo>
                    <a:pt x="448304" y="208730"/>
                  </a:lnTo>
                  <a:lnTo>
                    <a:pt x="284908" y="166528"/>
                  </a:lnTo>
                  <a:lnTo>
                    <a:pt x="280924" y="142261"/>
                  </a:lnTo>
                  <a:lnTo>
                    <a:pt x="166931" y="142261"/>
                  </a:lnTo>
                  <a:lnTo>
                    <a:pt x="0" y="116687"/>
                  </a:lnTo>
                  <a:close/>
                </a:path>
                <a:path w="448310" h="455294">
                  <a:moveTo>
                    <a:pt x="257567" y="0"/>
                  </a:moveTo>
                  <a:lnTo>
                    <a:pt x="166931" y="142261"/>
                  </a:lnTo>
                  <a:lnTo>
                    <a:pt x="280924" y="142261"/>
                  </a:lnTo>
                  <a:lnTo>
                    <a:pt x="257567" y="0"/>
                  </a:lnTo>
                  <a:close/>
                </a:path>
              </a:pathLst>
            </a:custGeom>
            <a:solidFill>
              <a:srgbClr val="003399"/>
            </a:solidFill>
          </p:spPr>
          <p:txBody>
            <a:bodyPr wrap="square" lIns="0" tIns="0" rIns="0" bIns="0" rtlCol="0"/>
            <a:lstStyle/>
            <a:p>
              <a:endParaRPr/>
            </a:p>
          </p:txBody>
        </p:sp>
        <p:sp>
          <p:nvSpPr>
            <p:cNvPr id="23" name="object 55">
              <a:extLst>
                <a:ext uri="{FF2B5EF4-FFF2-40B4-BE49-F238E27FC236}">
                  <a16:creationId xmlns:a16="http://schemas.microsoft.com/office/drawing/2014/main" xmlns="" id="{7623DD57-4024-492E-875F-EF4BC1F9AB1C}"/>
                </a:ext>
              </a:extLst>
            </p:cNvPr>
            <p:cNvSpPr/>
            <p:nvPr/>
          </p:nvSpPr>
          <p:spPr>
            <a:xfrm>
              <a:off x="6607430" y="13204825"/>
              <a:ext cx="455295" cy="447675"/>
            </a:xfrm>
            <a:custGeom>
              <a:avLst/>
              <a:gdLst/>
              <a:ahLst/>
              <a:cxnLst/>
              <a:rect l="l" t="t" r="r" b="b"/>
              <a:pathLst>
                <a:path w="455295" h="447675">
                  <a:moveTo>
                    <a:pt x="114308" y="0"/>
                  </a:moveTo>
                  <a:lnTo>
                    <a:pt x="141315" y="166813"/>
                  </a:lnTo>
                  <a:lnTo>
                    <a:pt x="0" y="258781"/>
                  </a:lnTo>
                  <a:lnTo>
                    <a:pt x="166746" y="284598"/>
                  </a:lnTo>
                  <a:lnTo>
                    <a:pt x="210598" y="447508"/>
                  </a:lnTo>
                  <a:lnTo>
                    <a:pt x="286776" y="296853"/>
                  </a:lnTo>
                  <a:lnTo>
                    <a:pt x="446576" y="296853"/>
                  </a:lnTo>
                  <a:lnTo>
                    <a:pt x="335286" y="186582"/>
                  </a:lnTo>
                  <a:lnTo>
                    <a:pt x="366021" y="106183"/>
                  </a:lnTo>
                  <a:lnTo>
                    <a:pt x="245605" y="106183"/>
                  </a:lnTo>
                  <a:lnTo>
                    <a:pt x="114308" y="0"/>
                  </a:lnTo>
                  <a:close/>
                </a:path>
                <a:path w="455295" h="447675">
                  <a:moveTo>
                    <a:pt x="446576" y="296853"/>
                  </a:moveTo>
                  <a:lnTo>
                    <a:pt x="286776" y="296853"/>
                  </a:lnTo>
                  <a:lnTo>
                    <a:pt x="455140" y="305339"/>
                  </a:lnTo>
                  <a:lnTo>
                    <a:pt x="446576" y="296853"/>
                  </a:lnTo>
                  <a:close/>
                </a:path>
                <a:path w="455295" h="447675">
                  <a:moveTo>
                    <a:pt x="395539" y="28966"/>
                  </a:moveTo>
                  <a:lnTo>
                    <a:pt x="245605" y="106183"/>
                  </a:lnTo>
                  <a:lnTo>
                    <a:pt x="366021" y="106183"/>
                  </a:lnTo>
                  <a:lnTo>
                    <a:pt x="395539" y="28966"/>
                  </a:lnTo>
                  <a:close/>
                </a:path>
              </a:pathLst>
            </a:custGeom>
            <a:solidFill>
              <a:srgbClr val="003399"/>
            </a:solidFill>
          </p:spPr>
          <p:txBody>
            <a:bodyPr wrap="square" lIns="0" tIns="0" rIns="0" bIns="0" rtlCol="0"/>
            <a:lstStyle/>
            <a:p>
              <a:endParaRPr/>
            </a:p>
          </p:txBody>
        </p:sp>
        <p:sp>
          <p:nvSpPr>
            <p:cNvPr id="25" name="object 56">
              <a:extLst>
                <a:ext uri="{FF2B5EF4-FFF2-40B4-BE49-F238E27FC236}">
                  <a16:creationId xmlns:a16="http://schemas.microsoft.com/office/drawing/2014/main" xmlns="" id="{10E2E80E-21DC-4DA7-93A3-A064C7DF4811}"/>
                </a:ext>
              </a:extLst>
            </p:cNvPr>
            <p:cNvSpPr/>
            <p:nvPr/>
          </p:nvSpPr>
          <p:spPr>
            <a:xfrm>
              <a:off x="6531439" y="13210486"/>
              <a:ext cx="3078385" cy="3726956"/>
            </a:xfrm>
            <a:prstGeom prst="rect">
              <a:avLst/>
            </a:prstGeom>
            <a:blipFill>
              <a:blip r:embed="rId3" cstate="print"/>
              <a:stretch>
                <a:fillRect/>
              </a:stretch>
            </a:blipFill>
          </p:spPr>
          <p:txBody>
            <a:bodyPr wrap="square" lIns="0" tIns="0" rIns="0" bIns="0" rtlCol="0"/>
            <a:lstStyle/>
            <a:p>
              <a:endParaRPr/>
            </a:p>
          </p:txBody>
        </p:sp>
      </p:grpSp>
      <p:pic>
        <p:nvPicPr>
          <p:cNvPr id="26" name="Immagine 25">
            <a:extLst>
              <a:ext uri="{FF2B5EF4-FFF2-40B4-BE49-F238E27FC236}">
                <a16:creationId xmlns:a16="http://schemas.microsoft.com/office/drawing/2014/main" xmlns="" id="{D19DBEC1-27FF-40F1-B0C3-33A0B3F7FBAF}"/>
              </a:ext>
            </a:extLst>
          </p:cNvPr>
          <p:cNvPicPr>
            <a:picLocks noChangeAspect="1"/>
          </p:cNvPicPr>
          <p:nvPr userDrawn="1"/>
        </p:nvPicPr>
        <p:blipFill>
          <a:blip r:embed="rId2"/>
          <a:stretch>
            <a:fillRect/>
          </a:stretch>
        </p:blipFill>
        <p:spPr>
          <a:xfrm rot="19703064">
            <a:off x="10231893" y="2407144"/>
            <a:ext cx="6162675" cy="5905500"/>
          </a:xfrm>
          <a:prstGeom prst="rect">
            <a:avLst/>
          </a:prstGeom>
        </p:spPr>
      </p:pic>
      <p:cxnSp>
        <p:nvCxnSpPr>
          <p:cNvPr id="27" name="Connettore diritto 26">
            <a:extLst>
              <a:ext uri="{FF2B5EF4-FFF2-40B4-BE49-F238E27FC236}">
                <a16:creationId xmlns:a16="http://schemas.microsoft.com/office/drawing/2014/main" xmlns="" id="{DD2760B7-5C14-45BB-81D5-811A76AD5E36}"/>
              </a:ext>
            </a:extLst>
          </p:cNvPr>
          <p:cNvCxnSpPr>
            <a:cxnSpLocks/>
          </p:cNvCxnSpPr>
          <p:nvPr userDrawn="1"/>
        </p:nvCxnSpPr>
        <p:spPr>
          <a:xfrm>
            <a:off x="239485" y="6111837"/>
            <a:ext cx="11501001" cy="0"/>
          </a:xfrm>
          <a:prstGeom prst="line">
            <a:avLst/>
          </a:prstGeom>
          <a:ln w="28575">
            <a:solidFill>
              <a:srgbClr val="003399"/>
            </a:solidFill>
          </a:ln>
        </p:spPr>
        <p:style>
          <a:lnRef idx="1">
            <a:schemeClr val="dk1"/>
          </a:lnRef>
          <a:fillRef idx="0">
            <a:schemeClr val="dk1"/>
          </a:fillRef>
          <a:effectRef idx="0">
            <a:schemeClr val="dk1"/>
          </a:effectRef>
          <a:fontRef idx="minor">
            <a:schemeClr val="tx1"/>
          </a:fontRef>
        </p:style>
      </p:cxnSp>
      <p:sp>
        <p:nvSpPr>
          <p:cNvPr id="28" name="Rettangolo 12">
            <a:extLst>
              <a:ext uri="{FF2B5EF4-FFF2-40B4-BE49-F238E27FC236}">
                <a16:creationId xmlns:a16="http://schemas.microsoft.com/office/drawing/2014/main" xmlns="" id="{F46F02E3-5CE1-4471-A49B-E76040BE8946}"/>
              </a:ext>
            </a:extLst>
          </p:cNvPr>
          <p:cNvSpPr/>
          <p:nvPr userDrawn="1"/>
        </p:nvSpPr>
        <p:spPr>
          <a:xfrm>
            <a:off x="253038" y="0"/>
            <a:ext cx="892629" cy="119742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nvGrpSpPr>
          <p:cNvPr id="29" name="Group 9">
            <a:extLst>
              <a:ext uri="{FF2B5EF4-FFF2-40B4-BE49-F238E27FC236}">
                <a16:creationId xmlns:a16="http://schemas.microsoft.com/office/drawing/2014/main" xmlns="" id="{DC957C0F-816F-4BD6-B29D-D1E36166A383}"/>
              </a:ext>
            </a:extLst>
          </p:cNvPr>
          <p:cNvGrpSpPr>
            <a:grpSpLocks noChangeAspect="1"/>
          </p:cNvGrpSpPr>
          <p:nvPr userDrawn="1"/>
        </p:nvGrpSpPr>
        <p:grpSpPr>
          <a:xfrm>
            <a:off x="345499" y="80904"/>
            <a:ext cx="707706" cy="1035621"/>
            <a:chOff x="5729731" y="12946325"/>
            <a:chExt cx="3934794" cy="5757967"/>
          </a:xfrm>
        </p:grpSpPr>
        <p:sp>
          <p:nvSpPr>
            <p:cNvPr id="30" name="object 44">
              <a:extLst>
                <a:ext uri="{FF2B5EF4-FFF2-40B4-BE49-F238E27FC236}">
                  <a16:creationId xmlns:a16="http://schemas.microsoft.com/office/drawing/2014/main" xmlns="" id="{3FD06434-B63D-41F2-AEB7-23D0A6FC8386}"/>
                </a:ext>
              </a:extLst>
            </p:cNvPr>
            <p:cNvSpPr/>
            <p:nvPr/>
          </p:nvSpPr>
          <p:spPr>
            <a:xfrm>
              <a:off x="8210008" y="17394287"/>
              <a:ext cx="1427480" cy="1310005"/>
            </a:xfrm>
            <a:custGeom>
              <a:avLst/>
              <a:gdLst/>
              <a:ahLst/>
              <a:cxnLst/>
              <a:rect l="l" t="t" r="r" b="b"/>
              <a:pathLst>
                <a:path w="1427479" h="1310005">
                  <a:moveTo>
                    <a:pt x="456120" y="0"/>
                  </a:moveTo>
                  <a:lnTo>
                    <a:pt x="108076" y="0"/>
                  </a:lnTo>
                  <a:lnTo>
                    <a:pt x="0" y="1309765"/>
                  </a:lnTo>
                  <a:lnTo>
                    <a:pt x="322402" y="1309765"/>
                  </a:lnTo>
                  <a:lnTo>
                    <a:pt x="362703" y="719885"/>
                  </a:lnTo>
                  <a:lnTo>
                    <a:pt x="365791" y="643809"/>
                  </a:lnTo>
                  <a:lnTo>
                    <a:pt x="365478" y="579079"/>
                  </a:lnTo>
                  <a:lnTo>
                    <a:pt x="363732" y="520514"/>
                  </a:lnTo>
                  <a:lnTo>
                    <a:pt x="362703" y="500081"/>
                  </a:lnTo>
                  <a:lnTo>
                    <a:pt x="628336" y="500081"/>
                  </a:lnTo>
                  <a:lnTo>
                    <a:pt x="456120" y="0"/>
                  </a:lnTo>
                  <a:close/>
                </a:path>
                <a:path w="1427479" h="1310005">
                  <a:moveTo>
                    <a:pt x="1361314" y="500081"/>
                  </a:moveTo>
                  <a:lnTo>
                    <a:pt x="1066145" y="500081"/>
                  </a:lnTo>
                  <a:lnTo>
                    <a:pt x="1062013" y="571512"/>
                  </a:lnTo>
                  <a:lnTo>
                    <a:pt x="1060635" y="618219"/>
                  </a:lnTo>
                  <a:lnTo>
                    <a:pt x="1062013" y="660808"/>
                  </a:lnTo>
                  <a:lnTo>
                    <a:pt x="1066145" y="719885"/>
                  </a:lnTo>
                  <a:lnTo>
                    <a:pt x="1106420" y="1309765"/>
                  </a:lnTo>
                  <a:lnTo>
                    <a:pt x="1426997" y="1309765"/>
                  </a:lnTo>
                  <a:lnTo>
                    <a:pt x="1361314" y="500081"/>
                  </a:lnTo>
                  <a:close/>
                </a:path>
                <a:path w="1427479" h="1310005">
                  <a:moveTo>
                    <a:pt x="628336" y="500081"/>
                  </a:moveTo>
                  <a:lnTo>
                    <a:pt x="366338" y="500081"/>
                  </a:lnTo>
                  <a:lnTo>
                    <a:pt x="392220" y="580800"/>
                  </a:lnTo>
                  <a:lnTo>
                    <a:pt x="408480" y="630602"/>
                  </a:lnTo>
                  <a:lnTo>
                    <a:pt x="421987" y="670095"/>
                  </a:lnTo>
                  <a:lnTo>
                    <a:pt x="439609" y="719885"/>
                  </a:lnTo>
                  <a:lnTo>
                    <a:pt x="577012" y="1099082"/>
                  </a:lnTo>
                  <a:lnTo>
                    <a:pt x="851802" y="1099082"/>
                  </a:lnTo>
                  <a:lnTo>
                    <a:pt x="971255" y="769342"/>
                  </a:lnTo>
                  <a:lnTo>
                    <a:pt x="712581" y="769342"/>
                  </a:lnTo>
                  <a:lnTo>
                    <a:pt x="690931" y="691790"/>
                  </a:lnTo>
                  <a:lnTo>
                    <a:pt x="676845" y="643425"/>
                  </a:lnTo>
                  <a:lnTo>
                    <a:pt x="664139" y="603985"/>
                  </a:lnTo>
                  <a:lnTo>
                    <a:pt x="628336" y="500081"/>
                  </a:lnTo>
                  <a:close/>
                </a:path>
                <a:path w="1427479" h="1310005">
                  <a:moveTo>
                    <a:pt x="1320747" y="0"/>
                  </a:moveTo>
                  <a:lnTo>
                    <a:pt x="972686" y="0"/>
                  </a:lnTo>
                  <a:lnTo>
                    <a:pt x="782175" y="553206"/>
                  </a:lnTo>
                  <a:lnTo>
                    <a:pt x="759516" y="622528"/>
                  </a:lnTo>
                  <a:lnTo>
                    <a:pt x="738227" y="692875"/>
                  </a:lnTo>
                  <a:lnTo>
                    <a:pt x="722431" y="747421"/>
                  </a:lnTo>
                  <a:lnTo>
                    <a:pt x="716250" y="769342"/>
                  </a:lnTo>
                  <a:lnTo>
                    <a:pt x="971255" y="769342"/>
                  </a:lnTo>
                  <a:lnTo>
                    <a:pt x="989171" y="719885"/>
                  </a:lnTo>
                  <a:lnTo>
                    <a:pt x="1012993" y="650774"/>
                  </a:lnTo>
                  <a:lnTo>
                    <a:pt x="1036814" y="579079"/>
                  </a:lnTo>
                  <a:lnTo>
                    <a:pt x="1055138" y="522836"/>
                  </a:lnTo>
                  <a:lnTo>
                    <a:pt x="1062468" y="500081"/>
                  </a:lnTo>
                  <a:lnTo>
                    <a:pt x="1361314" y="500081"/>
                  </a:lnTo>
                  <a:lnTo>
                    <a:pt x="1320747" y="0"/>
                  </a:lnTo>
                  <a:close/>
                </a:path>
              </a:pathLst>
            </a:custGeom>
            <a:solidFill>
              <a:srgbClr val="003399"/>
            </a:solidFill>
          </p:spPr>
          <p:txBody>
            <a:bodyPr wrap="square" lIns="0" tIns="0" rIns="0" bIns="0" rtlCol="0"/>
            <a:lstStyle/>
            <a:p>
              <a:endParaRPr/>
            </a:p>
          </p:txBody>
        </p:sp>
        <p:sp>
          <p:nvSpPr>
            <p:cNvPr id="31" name="object 45">
              <a:extLst>
                <a:ext uri="{FF2B5EF4-FFF2-40B4-BE49-F238E27FC236}">
                  <a16:creationId xmlns:a16="http://schemas.microsoft.com/office/drawing/2014/main" xmlns="" id="{B7D3F934-A93C-43F1-817C-B232D4359A64}"/>
                </a:ext>
              </a:extLst>
            </p:cNvPr>
            <p:cNvSpPr/>
            <p:nvPr/>
          </p:nvSpPr>
          <p:spPr>
            <a:xfrm>
              <a:off x="5729731" y="17394280"/>
              <a:ext cx="2423795" cy="1310005"/>
            </a:xfrm>
            <a:custGeom>
              <a:avLst/>
              <a:gdLst/>
              <a:ahLst/>
              <a:cxnLst/>
              <a:rect l="l" t="t" r="r" b="b"/>
              <a:pathLst>
                <a:path w="2423795" h="1310005">
                  <a:moveTo>
                    <a:pt x="1747573" y="0"/>
                  </a:moveTo>
                  <a:lnTo>
                    <a:pt x="1282272" y="0"/>
                  </a:lnTo>
                  <a:lnTo>
                    <a:pt x="1282272" y="1309773"/>
                  </a:lnTo>
                  <a:lnTo>
                    <a:pt x="1747573" y="1309773"/>
                  </a:lnTo>
                  <a:lnTo>
                    <a:pt x="1800481" y="1308387"/>
                  </a:lnTo>
                  <a:lnTo>
                    <a:pt x="1851650" y="1304256"/>
                  </a:lnTo>
                  <a:lnTo>
                    <a:pt x="1901021" y="1297418"/>
                  </a:lnTo>
                  <a:lnTo>
                    <a:pt x="1948540" y="1287912"/>
                  </a:lnTo>
                  <a:lnTo>
                    <a:pt x="1994148" y="1275776"/>
                  </a:lnTo>
                  <a:lnTo>
                    <a:pt x="2037788" y="1261051"/>
                  </a:lnTo>
                  <a:lnTo>
                    <a:pt x="2079404" y="1243775"/>
                  </a:lnTo>
                  <a:lnTo>
                    <a:pt x="2118939" y="1223986"/>
                  </a:lnTo>
                  <a:lnTo>
                    <a:pt x="2156336" y="1201723"/>
                  </a:lnTo>
                  <a:lnTo>
                    <a:pt x="2191538" y="1177026"/>
                  </a:lnTo>
                  <a:lnTo>
                    <a:pt x="2224488" y="1149934"/>
                  </a:lnTo>
                  <a:lnTo>
                    <a:pt x="2255129" y="1120484"/>
                  </a:lnTo>
                  <a:lnTo>
                    <a:pt x="2283405" y="1088717"/>
                  </a:lnTo>
                  <a:lnTo>
                    <a:pt x="2309257" y="1054670"/>
                  </a:lnTo>
                  <a:lnTo>
                    <a:pt x="2321937" y="1034984"/>
                  </a:lnTo>
                  <a:lnTo>
                    <a:pt x="1602849" y="1034984"/>
                  </a:lnTo>
                  <a:lnTo>
                    <a:pt x="1602849" y="274772"/>
                  </a:lnTo>
                  <a:lnTo>
                    <a:pt x="2324433" y="274772"/>
                  </a:lnTo>
                  <a:lnTo>
                    <a:pt x="2309257" y="251431"/>
                  </a:lnTo>
                  <a:lnTo>
                    <a:pt x="2283405" y="217735"/>
                  </a:lnTo>
                  <a:lnTo>
                    <a:pt x="2255129" y="186327"/>
                  </a:lnTo>
                  <a:lnTo>
                    <a:pt x="2224488" y="157240"/>
                  </a:lnTo>
                  <a:lnTo>
                    <a:pt x="2191538" y="130507"/>
                  </a:lnTo>
                  <a:lnTo>
                    <a:pt x="2156336" y="106161"/>
                  </a:lnTo>
                  <a:lnTo>
                    <a:pt x="2118939" y="84237"/>
                  </a:lnTo>
                  <a:lnTo>
                    <a:pt x="2079404" y="64766"/>
                  </a:lnTo>
                  <a:lnTo>
                    <a:pt x="2037788" y="47784"/>
                  </a:lnTo>
                  <a:lnTo>
                    <a:pt x="1994148" y="33322"/>
                  </a:lnTo>
                  <a:lnTo>
                    <a:pt x="1948540" y="21415"/>
                  </a:lnTo>
                  <a:lnTo>
                    <a:pt x="1901021" y="12096"/>
                  </a:lnTo>
                  <a:lnTo>
                    <a:pt x="1851650" y="5398"/>
                  </a:lnTo>
                  <a:lnTo>
                    <a:pt x="1800481" y="1355"/>
                  </a:lnTo>
                  <a:lnTo>
                    <a:pt x="1747573" y="0"/>
                  </a:lnTo>
                  <a:close/>
                </a:path>
                <a:path w="2423795" h="1310005">
                  <a:moveTo>
                    <a:pt x="2324433" y="274772"/>
                  </a:moveTo>
                  <a:lnTo>
                    <a:pt x="1734724" y="274772"/>
                  </a:lnTo>
                  <a:lnTo>
                    <a:pt x="1783246" y="277045"/>
                  </a:lnTo>
                  <a:lnTo>
                    <a:pt x="1828921" y="283850"/>
                  </a:lnTo>
                  <a:lnTo>
                    <a:pt x="1871571" y="295166"/>
                  </a:lnTo>
                  <a:lnTo>
                    <a:pt x="1911013" y="310975"/>
                  </a:lnTo>
                  <a:lnTo>
                    <a:pt x="1947069" y="331256"/>
                  </a:lnTo>
                  <a:lnTo>
                    <a:pt x="1979558" y="355990"/>
                  </a:lnTo>
                  <a:lnTo>
                    <a:pt x="2008299" y="385155"/>
                  </a:lnTo>
                  <a:lnTo>
                    <a:pt x="2033113" y="418733"/>
                  </a:lnTo>
                  <a:lnTo>
                    <a:pt x="2053819" y="456703"/>
                  </a:lnTo>
                  <a:lnTo>
                    <a:pt x="2070238" y="499046"/>
                  </a:lnTo>
                  <a:lnTo>
                    <a:pt x="2082188" y="545741"/>
                  </a:lnTo>
                  <a:lnTo>
                    <a:pt x="2089491" y="596769"/>
                  </a:lnTo>
                  <a:lnTo>
                    <a:pt x="2091965" y="652109"/>
                  </a:lnTo>
                  <a:lnTo>
                    <a:pt x="2089581" y="707907"/>
                  </a:lnTo>
                  <a:lnTo>
                    <a:pt x="2082518" y="759442"/>
                  </a:lnTo>
                  <a:lnTo>
                    <a:pt x="2070912" y="806680"/>
                  </a:lnTo>
                  <a:lnTo>
                    <a:pt x="2054898" y="849585"/>
                  </a:lnTo>
                  <a:lnTo>
                    <a:pt x="2034611" y="888122"/>
                  </a:lnTo>
                  <a:lnTo>
                    <a:pt x="2010187" y="922257"/>
                  </a:lnTo>
                  <a:lnTo>
                    <a:pt x="1981760" y="951954"/>
                  </a:lnTo>
                  <a:lnTo>
                    <a:pt x="1949466" y="977178"/>
                  </a:lnTo>
                  <a:lnTo>
                    <a:pt x="1913441" y="997895"/>
                  </a:lnTo>
                  <a:lnTo>
                    <a:pt x="1873818" y="1014069"/>
                  </a:lnTo>
                  <a:lnTo>
                    <a:pt x="1830735" y="1025665"/>
                  </a:lnTo>
                  <a:lnTo>
                    <a:pt x="1784325" y="1032648"/>
                  </a:lnTo>
                  <a:lnTo>
                    <a:pt x="1734724" y="1034984"/>
                  </a:lnTo>
                  <a:lnTo>
                    <a:pt x="2321937" y="1034984"/>
                  </a:lnTo>
                  <a:lnTo>
                    <a:pt x="2353466" y="979895"/>
                  </a:lnTo>
                  <a:lnTo>
                    <a:pt x="2371709" y="939245"/>
                  </a:lnTo>
                  <a:lnTo>
                    <a:pt x="2387302" y="896471"/>
                  </a:lnTo>
                  <a:lnTo>
                    <a:pt x="2400187" y="851613"/>
                  </a:lnTo>
                  <a:lnTo>
                    <a:pt x="2410308" y="804708"/>
                  </a:lnTo>
                  <a:lnTo>
                    <a:pt x="2417607" y="755797"/>
                  </a:lnTo>
                  <a:lnTo>
                    <a:pt x="2422029" y="704918"/>
                  </a:lnTo>
                  <a:lnTo>
                    <a:pt x="2423515" y="652109"/>
                  </a:lnTo>
                  <a:lnTo>
                    <a:pt x="2422029" y="599331"/>
                  </a:lnTo>
                  <a:lnTo>
                    <a:pt x="2417607" y="548539"/>
                  </a:lnTo>
                  <a:lnTo>
                    <a:pt x="2410308" y="499767"/>
                  </a:lnTo>
                  <a:lnTo>
                    <a:pt x="2400187" y="453049"/>
                  </a:lnTo>
                  <a:lnTo>
                    <a:pt x="2387302" y="408418"/>
                  </a:lnTo>
                  <a:lnTo>
                    <a:pt x="2371709" y="365907"/>
                  </a:lnTo>
                  <a:lnTo>
                    <a:pt x="2353466" y="325550"/>
                  </a:lnTo>
                  <a:lnTo>
                    <a:pt x="2332630" y="287380"/>
                  </a:lnTo>
                  <a:lnTo>
                    <a:pt x="2324433" y="274772"/>
                  </a:lnTo>
                  <a:close/>
                </a:path>
                <a:path w="2423795" h="1310005">
                  <a:moveTo>
                    <a:pt x="782200" y="0"/>
                  </a:moveTo>
                  <a:lnTo>
                    <a:pt x="445146" y="0"/>
                  </a:lnTo>
                  <a:lnTo>
                    <a:pt x="0" y="1309773"/>
                  </a:lnTo>
                  <a:lnTo>
                    <a:pt x="329732" y="1309773"/>
                  </a:lnTo>
                  <a:lnTo>
                    <a:pt x="408498" y="1034984"/>
                  </a:lnTo>
                  <a:lnTo>
                    <a:pt x="1133942" y="1034984"/>
                  </a:lnTo>
                  <a:lnTo>
                    <a:pt x="1046788" y="778539"/>
                  </a:lnTo>
                  <a:lnTo>
                    <a:pt x="483612" y="778539"/>
                  </a:lnTo>
                  <a:lnTo>
                    <a:pt x="558718" y="523887"/>
                  </a:lnTo>
                  <a:lnTo>
                    <a:pt x="577068" y="453910"/>
                  </a:lnTo>
                  <a:lnTo>
                    <a:pt x="594210" y="380327"/>
                  </a:lnTo>
                  <a:lnTo>
                    <a:pt x="606885" y="322199"/>
                  </a:lnTo>
                  <a:lnTo>
                    <a:pt x="611834" y="298587"/>
                  </a:lnTo>
                  <a:lnTo>
                    <a:pt x="883676" y="298587"/>
                  </a:lnTo>
                  <a:lnTo>
                    <a:pt x="782200" y="0"/>
                  </a:lnTo>
                  <a:close/>
                </a:path>
                <a:path w="2423795" h="1310005">
                  <a:moveTo>
                    <a:pt x="1133942" y="1034984"/>
                  </a:moveTo>
                  <a:lnTo>
                    <a:pt x="817005" y="1034984"/>
                  </a:lnTo>
                  <a:lnTo>
                    <a:pt x="897606" y="1309773"/>
                  </a:lnTo>
                  <a:lnTo>
                    <a:pt x="1227330" y="1309773"/>
                  </a:lnTo>
                  <a:lnTo>
                    <a:pt x="1133942" y="1034984"/>
                  </a:lnTo>
                  <a:close/>
                </a:path>
                <a:path w="2423795" h="1310005">
                  <a:moveTo>
                    <a:pt x="883676" y="298587"/>
                  </a:moveTo>
                  <a:lnTo>
                    <a:pt x="615495" y="298587"/>
                  </a:lnTo>
                  <a:lnTo>
                    <a:pt x="632817" y="382474"/>
                  </a:lnTo>
                  <a:lnTo>
                    <a:pt x="644125" y="433905"/>
                  </a:lnTo>
                  <a:lnTo>
                    <a:pt x="654402" y="474002"/>
                  </a:lnTo>
                  <a:lnTo>
                    <a:pt x="668628" y="523887"/>
                  </a:lnTo>
                  <a:lnTo>
                    <a:pt x="741891" y="778539"/>
                  </a:lnTo>
                  <a:lnTo>
                    <a:pt x="1046788" y="778539"/>
                  </a:lnTo>
                  <a:lnTo>
                    <a:pt x="883676" y="298587"/>
                  </a:lnTo>
                  <a:close/>
                </a:path>
              </a:pathLst>
            </a:custGeom>
            <a:solidFill>
              <a:srgbClr val="003399"/>
            </a:solidFill>
          </p:spPr>
          <p:txBody>
            <a:bodyPr wrap="square" lIns="0" tIns="0" rIns="0" bIns="0" rtlCol="0"/>
            <a:lstStyle/>
            <a:p>
              <a:endParaRPr/>
            </a:p>
          </p:txBody>
        </p:sp>
        <p:sp>
          <p:nvSpPr>
            <p:cNvPr id="32" name="object 46">
              <a:extLst>
                <a:ext uri="{FF2B5EF4-FFF2-40B4-BE49-F238E27FC236}">
                  <a16:creationId xmlns:a16="http://schemas.microsoft.com/office/drawing/2014/main" xmlns="" id="{ABC866C1-8AD1-4A49-B462-E8D7B16BDAC5}"/>
                </a:ext>
              </a:extLst>
            </p:cNvPr>
            <p:cNvSpPr/>
            <p:nvPr/>
          </p:nvSpPr>
          <p:spPr>
            <a:xfrm>
              <a:off x="5738321" y="17089704"/>
              <a:ext cx="3926204" cy="0"/>
            </a:xfrm>
            <a:custGeom>
              <a:avLst/>
              <a:gdLst/>
              <a:ahLst/>
              <a:cxnLst/>
              <a:rect l="l" t="t" r="r" b="b"/>
              <a:pathLst>
                <a:path w="3926204">
                  <a:moveTo>
                    <a:pt x="0" y="0"/>
                  </a:moveTo>
                  <a:lnTo>
                    <a:pt x="3926129" y="0"/>
                  </a:lnTo>
                </a:path>
              </a:pathLst>
            </a:custGeom>
            <a:ln w="40752">
              <a:solidFill>
                <a:srgbClr val="003399"/>
              </a:solidFill>
            </a:ln>
          </p:spPr>
          <p:txBody>
            <a:bodyPr wrap="square" lIns="0" tIns="0" rIns="0" bIns="0" rtlCol="0"/>
            <a:lstStyle/>
            <a:p>
              <a:endParaRPr/>
            </a:p>
          </p:txBody>
        </p:sp>
        <p:sp>
          <p:nvSpPr>
            <p:cNvPr id="33" name="object 47">
              <a:extLst>
                <a:ext uri="{FF2B5EF4-FFF2-40B4-BE49-F238E27FC236}">
                  <a16:creationId xmlns:a16="http://schemas.microsoft.com/office/drawing/2014/main" xmlns="" id="{A64D88FF-A0FD-40A3-9E4D-AC97103AB4D6}"/>
                </a:ext>
              </a:extLst>
            </p:cNvPr>
            <p:cNvSpPr/>
            <p:nvPr/>
          </p:nvSpPr>
          <p:spPr>
            <a:xfrm>
              <a:off x="7464267" y="12946325"/>
              <a:ext cx="457834" cy="435609"/>
            </a:xfrm>
            <a:custGeom>
              <a:avLst/>
              <a:gdLst/>
              <a:ahLst/>
              <a:cxnLst/>
              <a:rect l="l" t="t" r="r" b="b"/>
              <a:pathLst>
                <a:path w="457834" h="435609">
                  <a:moveTo>
                    <a:pt x="228650" y="0"/>
                  </a:moveTo>
                  <a:lnTo>
                    <a:pt x="168396" y="157741"/>
                  </a:lnTo>
                  <a:lnTo>
                    <a:pt x="0" y="166512"/>
                  </a:lnTo>
                  <a:lnTo>
                    <a:pt x="131371" y="272418"/>
                  </a:lnTo>
                  <a:lnTo>
                    <a:pt x="87553" y="435387"/>
                  </a:lnTo>
                  <a:lnTo>
                    <a:pt x="228977" y="343235"/>
                  </a:lnTo>
                  <a:lnTo>
                    <a:pt x="345526" y="343235"/>
                  </a:lnTo>
                  <a:lnTo>
                    <a:pt x="326331" y="272251"/>
                  </a:lnTo>
                  <a:lnTo>
                    <a:pt x="457519" y="166101"/>
                  </a:lnTo>
                  <a:lnTo>
                    <a:pt x="289046" y="157599"/>
                  </a:lnTo>
                  <a:lnTo>
                    <a:pt x="228650" y="0"/>
                  </a:lnTo>
                  <a:close/>
                </a:path>
                <a:path w="457834" h="435609">
                  <a:moveTo>
                    <a:pt x="345526" y="343235"/>
                  </a:moveTo>
                  <a:lnTo>
                    <a:pt x="228977" y="343235"/>
                  </a:lnTo>
                  <a:lnTo>
                    <a:pt x="370367" y="435102"/>
                  </a:lnTo>
                  <a:lnTo>
                    <a:pt x="345526" y="343235"/>
                  </a:lnTo>
                  <a:close/>
                </a:path>
              </a:pathLst>
            </a:custGeom>
            <a:solidFill>
              <a:srgbClr val="003399"/>
            </a:solidFill>
          </p:spPr>
          <p:txBody>
            <a:bodyPr wrap="square" lIns="0" tIns="0" rIns="0" bIns="0" rtlCol="0"/>
            <a:lstStyle/>
            <a:p>
              <a:endParaRPr/>
            </a:p>
          </p:txBody>
        </p:sp>
        <p:sp>
          <p:nvSpPr>
            <p:cNvPr id="34" name="object 48">
              <a:extLst>
                <a:ext uri="{FF2B5EF4-FFF2-40B4-BE49-F238E27FC236}">
                  <a16:creationId xmlns:a16="http://schemas.microsoft.com/office/drawing/2014/main" xmlns="" id="{2664F15B-F0EE-4284-BC77-C6F24E369C17}"/>
                </a:ext>
              </a:extLst>
            </p:cNvPr>
            <p:cNvSpPr/>
            <p:nvPr/>
          </p:nvSpPr>
          <p:spPr>
            <a:xfrm>
              <a:off x="9186595" y="14648322"/>
              <a:ext cx="436245" cy="457834"/>
            </a:xfrm>
            <a:custGeom>
              <a:avLst/>
              <a:gdLst/>
              <a:ahLst/>
              <a:cxnLst/>
              <a:rect l="l" t="t" r="r" b="b"/>
              <a:pathLst>
                <a:path w="436245" h="457834">
                  <a:moveTo>
                    <a:pt x="277002" y="326817"/>
                  </a:moveTo>
                  <a:lnTo>
                    <a:pt x="164325" y="326817"/>
                  </a:lnTo>
                  <a:lnTo>
                    <a:pt x="271145" y="457452"/>
                  </a:lnTo>
                  <a:lnTo>
                    <a:pt x="277002" y="326817"/>
                  </a:lnTo>
                  <a:close/>
                </a:path>
                <a:path w="436245" h="457834">
                  <a:moveTo>
                    <a:pt x="0" y="88918"/>
                  </a:moveTo>
                  <a:lnTo>
                    <a:pt x="92839" y="229848"/>
                  </a:lnTo>
                  <a:lnTo>
                    <a:pt x="1717" y="371749"/>
                  </a:lnTo>
                  <a:lnTo>
                    <a:pt x="164325" y="326817"/>
                  </a:lnTo>
                  <a:lnTo>
                    <a:pt x="277002" y="326817"/>
                  </a:lnTo>
                  <a:lnTo>
                    <a:pt x="278701" y="288921"/>
                  </a:lnTo>
                  <a:lnTo>
                    <a:pt x="436083" y="227762"/>
                  </a:lnTo>
                  <a:lnTo>
                    <a:pt x="278006" y="168262"/>
                  </a:lnTo>
                  <a:lnTo>
                    <a:pt x="275921" y="131815"/>
                  </a:lnTo>
                  <a:lnTo>
                    <a:pt x="163111" y="131815"/>
                  </a:lnTo>
                  <a:lnTo>
                    <a:pt x="0" y="88918"/>
                  </a:lnTo>
                  <a:close/>
                </a:path>
                <a:path w="436245" h="457834">
                  <a:moveTo>
                    <a:pt x="268381" y="0"/>
                  </a:moveTo>
                  <a:lnTo>
                    <a:pt x="163111" y="131815"/>
                  </a:lnTo>
                  <a:lnTo>
                    <a:pt x="275921" y="131815"/>
                  </a:lnTo>
                  <a:lnTo>
                    <a:pt x="268381" y="0"/>
                  </a:lnTo>
                  <a:close/>
                </a:path>
              </a:pathLst>
            </a:custGeom>
            <a:solidFill>
              <a:srgbClr val="003399"/>
            </a:solidFill>
          </p:spPr>
          <p:txBody>
            <a:bodyPr wrap="square" lIns="0" tIns="0" rIns="0" bIns="0" rtlCol="0"/>
            <a:lstStyle/>
            <a:p>
              <a:endParaRPr/>
            </a:p>
          </p:txBody>
        </p:sp>
        <p:sp>
          <p:nvSpPr>
            <p:cNvPr id="35" name="object 49">
              <a:extLst>
                <a:ext uri="{FF2B5EF4-FFF2-40B4-BE49-F238E27FC236}">
                  <a16:creationId xmlns:a16="http://schemas.microsoft.com/office/drawing/2014/main" xmlns="" id="{2FC07BAC-04B6-430A-9BFE-3F2F16ABE0FC}"/>
                </a:ext>
              </a:extLst>
            </p:cNvPr>
            <p:cNvSpPr/>
            <p:nvPr/>
          </p:nvSpPr>
          <p:spPr>
            <a:xfrm>
              <a:off x="8916999" y="15507118"/>
              <a:ext cx="448309" cy="455295"/>
            </a:xfrm>
            <a:custGeom>
              <a:avLst/>
              <a:gdLst/>
              <a:ahLst/>
              <a:cxnLst/>
              <a:rect l="l" t="t" r="r" b="b"/>
              <a:pathLst>
                <a:path w="448309" h="455294">
                  <a:moveTo>
                    <a:pt x="140092" y="0"/>
                  </a:moveTo>
                  <a:lnTo>
                    <a:pt x="149926" y="168430"/>
                  </a:lnTo>
                  <a:lnTo>
                    <a:pt x="0" y="245596"/>
                  </a:lnTo>
                  <a:lnTo>
                    <a:pt x="163211" y="288225"/>
                  </a:lnTo>
                  <a:lnTo>
                    <a:pt x="190260" y="454763"/>
                  </a:lnTo>
                  <a:lnTo>
                    <a:pt x="281189" y="312685"/>
                  </a:lnTo>
                  <a:lnTo>
                    <a:pt x="426855" y="312685"/>
                  </a:lnTo>
                  <a:lnTo>
                    <a:pt x="341007" y="207884"/>
                  </a:lnTo>
                  <a:lnTo>
                    <a:pt x="385954" y="118857"/>
                  </a:lnTo>
                  <a:lnTo>
                    <a:pt x="259837" y="118857"/>
                  </a:lnTo>
                  <a:lnTo>
                    <a:pt x="140092" y="0"/>
                  </a:lnTo>
                  <a:close/>
                </a:path>
                <a:path w="448309" h="455294">
                  <a:moveTo>
                    <a:pt x="426855" y="312685"/>
                  </a:moveTo>
                  <a:lnTo>
                    <a:pt x="281189" y="312685"/>
                  </a:lnTo>
                  <a:lnTo>
                    <a:pt x="448078" y="338594"/>
                  </a:lnTo>
                  <a:lnTo>
                    <a:pt x="426855" y="312685"/>
                  </a:lnTo>
                  <a:close/>
                </a:path>
                <a:path w="448309" h="455294">
                  <a:moveTo>
                    <a:pt x="416959" y="57447"/>
                  </a:moveTo>
                  <a:lnTo>
                    <a:pt x="259837" y="118857"/>
                  </a:lnTo>
                  <a:lnTo>
                    <a:pt x="385954" y="118857"/>
                  </a:lnTo>
                  <a:lnTo>
                    <a:pt x="416959" y="57447"/>
                  </a:lnTo>
                  <a:close/>
                </a:path>
              </a:pathLst>
            </a:custGeom>
            <a:solidFill>
              <a:srgbClr val="003399"/>
            </a:solidFill>
          </p:spPr>
          <p:txBody>
            <a:bodyPr wrap="square" lIns="0" tIns="0" rIns="0" bIns="0" rtlCol="0"/>
            <a:lstStyle/>
            <a:p>
              <a:endParaRPr/>
            </a:p>
          </p:txBody>
        </p:sp>
        <p:sp>
          <p:nvSpPr>
            <p:cNvPr id="36" name="object 50">
              <a:extLst>
                <a:ext uri="{FF2B5EF4-FFF2-40B4-BE49-F238E27FC236}">
                  <a16:creationId xmlns:a16="http://schemas.microsoft.com/office/drawing/2014/main" xmlns="" id="{E324CE4C-DE43-489E-A5B8-EBA137E11F08}"/>
                </a:ext>
              </a:extLst>
            </p:cNvPr>
            <p:cNvSpPr/>
            <p:nvPr/>
          </p:nvSpPr>
          <p:spPr>
            <a:xfrm>
              <a:off x="7461848" y="16379815"/>
              <a:ext cx="457834" cy="436245"/>
            </a:xfrm>
            <a:custGeom>
              <a:avLst/>
              <a:gdLst/>
              <a:ahLst/>
              <a:cxnLst/>
              <a:rect l="l" t="t" r="r" b="b"/>
              <a:pathLst>
                <a:path w="457834" h="436244">
                  <a:moveTo>
                    <a:pt x="85903" y="1549"/>
                  </a:moveTo>
                  <a:lnTo>
                    <a:pt x="130701" y="164258"/>
                  </a:lnTo>
                  <a:lnTo>
                    <a:pt x="0" y="271003"/>
                  </a:lnTo>
                  <a:lnTo>
                    <a:pt x="168539" y="278592"/>
                  </a:lnTo>
                  <a:lnTo>
                    <a:pt x="229597" y="436057"/>
                  </a:lnTo>
                  <a:lnTo>
                    <a:pt x="289155" y="277972"/>
                  </a:lnTo>
                  <a:lnTo>
                    <a:pt x="457477" y="268540"/>
                  </a:lnTo>
                  <a:lnTo>
                    <a:pt x="325669" y="163077"/>
                  </a:lnTo>
                  <a:lnTo>
                    <a:pt x="344266" y="92738"/>
                  </a:lnTo>
                  <a:lnTo>
                    <a:pt x="227729" y="92738"/>
                  </a:lnTo>
                  <a:lnTo>
                    <a:pt x="85903" y="1549"/>
                  </a:lnTo>
                  <a:close/>
                </a:path>
                <a:path w="457834" h="436244">
                  <a:moveTo>
                    <a:pt x="368784" y="0"/>
                  </a:moveTo>
                  <a:lnTo>
                    <a:pt x="227729" y="92738"/>
                  </a:lnTo>
                  <a:lnTo>
                    <a:pt x="344266" y="92738"/>
                  </a:lnTo>
                  <a:lnTo>
                    <a:pt x="368784" y="0"/>
                  </a:lnTo>
                  <a:close/>
                </a:path>
              </a:pathLst>
            </a:custGeom>
            <a:solidFill>
              <a:srgbClr val="003399"/>
            </a:solidFill>
          </p:spPr>
          <p:txBody>
            <a:bodyPr wrap="square" lIns="0" tIns="0" rIns="0" bIns="0" rtlCol="0"/>
            <a:lstStyle/>
            <a:p>
              <a:endParaRPr/>
            </a:p>
          </p:txBody>
        </p:sp>
        <p:sp>
          <p:nvSpPr>
            <p:cNvPr id="37" name="object 51">
              <a:extLst>
                <a:ext uri="{FF2B5EF4-FFF2-40B4-BE49-F238E27FC236}">
                  <a16:creationId xmlns:a16="http://schemas.microsoft.com/office/drawing/2014/main" xmlns="" id="{C19DC435-2E19-425E-A137-6AE089F877F2}"/>
                </a:ext>
              </a:extLst>
            </p:cNvPr>
            <p:cNvSpPr/>
            <p:nvPr/>
          </p:nvSpPr>
          <p:spPr>
            <a:xfrm>
              <a:off x="6615689" y="16115360"/>
              <a:ext cx="454659" cy="448945"/>
            </a:xfrm>
            <a:custGeom>
              <a:avLst/>
              <a:gdLst/>
              <a:ahLst/>
              <a:cxnLst/>
              <a:rect l="l" t="t" r="r" b="b"/>
              <a:pathLst>
                <a:path w="454659" h="448944">
                  <a:moveTo>
                    <a:pt x="207951" y="0"/>
                  </a:moveTo>
                  <a:lnTo>
                    <a:pt x="166411" y="163588"/>
                  </a:lnTo>
                  <a:lnTo>
                    <a:pt x="0" y="191516"/>
                  </a:lnTo>
                  <a:lnTo>
                    <a:pt x="142638" y="281708"/>
                  </a:lnTo>
                  <a:lnTo>
                    <a:pt x="117793" y="448631"/>
                  </a:lnTo>
                  <a:lnTo>
                    <a:pt x="247808" y="340865"/>
                  </a:lnTo>
                  <a:lnTo>
                    <a:pt x="368936" y="340865"/>
                  </a:lnTo>
                  <a:lnTo>
                    <a:pt x="336425" y="259066"/>
                  </a:lnTo>
                  <a:lnTo>
                    <a:pt x="443896" y="149490"/>
                  </a:lnTo>
                  <a:lnTo>
                    <a:pt x="286081" y="149490"/>
                  </a:lnTo>
                  <a:lnTo>
                    <a:pt x="207951" y="0"/>
                  </a:lnTo>
                  <a:close/>
                </a:path>
                <a:path w="454659" h="448944">
                  <a:moveTo>
                    <a:pt x="368936" y="340865"/>
                  </a:moveTo>
                  <a:lnTo>
                    <a:pt x="247808" y="340865"/>
                  </a:lnTo>
                  <a:lnTo>
                    <a:pt x="398731" y="415828"/>
                  </a:lnTo>
                  <a:lnTo>
                    <a:pt x="368936" y="340865"/>
                  </a:lnTo>
                  <a:close/>
                </a:path>
                <a:path w="454659" h="448944">
                  <a:moveTo>
                    <a:pt x="454511" y="138668"/>
                  </a:moveTo>
                  <a:lnTo>
                    <a:pt x="286081" y="149490"/>
                  </a:lnTo>
                  <a:lnTo>
                    <a:pt x="443896" y="149490"/>
                  </a:lnTo>
                  <a:lnTo>
                    <a:pt x="454511" y="138668"/>
                  </a:lnTo>
                  <a:close/>
                </a:path>
              </a:pathLst>
            </a:custGeom>
            <a:solidFill>
              <a:srgbClr val="003399"/>
            </a:solidFill>
          </p:spPr>
          <p:txBody>
            <a:bodyPr wrap="square" lIns="0" tIns="0" rIns="0" bIns="0" rtlCol="0"/>
            <a:lstStyle/>
            <a:p>
              <a:endParaRPr/>
            </a:p>
          </p:txBody>
        </p:sp>
        <p:sp>
          <p:nvSpPr>
            <p:cNvPr id="38" name="object 52">
              <a:extLst>
                <a:ext uri="{FF2B5EF4-FFF2-40B4-BE49-F238E27FC236}">
                  <a16:creationId xmlns:a16="http://schemas.microsoft.com/office/drawing/2014/main" xmlns="" id="{CC7876B9-131E-46E1-BF0A-C5D20DEC17A5}"/>
                </a:ext>
              </a:extLst>
            </p:cNvPr>
            <p:cNvSpPr/>
            <p:nvPr/>
          </p:nvSpPr>
          <p:spPr>
            <a:xfrm>
              <a:off x="6026109" y="15526494"/>
              <a:ext cx="446405" cy="455930"/>
            </a:xfrm>
            <a:custGeom>
              <a:avLst/>
              <a:gdLst/>
              <a:ahLst/>
              <a:cxnLst/>
              <a:rect l="l" t="t" r="r" b="b"/>
              <a:pathLst>
                <a:path w="446404" h="455930">
                  <a:moveTo>
                    <a:pt x="279964" y="315902"/>
                  </a:moveTo>
                  <a:lnTo>
                    <a:pt x="166378" y="315902"/>
                  </a:lnTo>
                  <a:lnTo>
                    <a:pt x="260389" y="455826"/>
                  </a:lnTo>
                  <a:lnTo>
                    <a:pt x="279964" y="315902"/>
                  </a:lnTo>
                  <a:close/>
                </a:path>
                <a:path w="446404" h="455930">
                  <a:moveTo>
                    <a:pt x="24769" y="63729"/>
                  </a:moveTo>
                  <a:lnTo>
                    <a:pt x="104181" y="212550"/>
                  </a:lnTo>
                  <a:lnTo>
                    <a:pt x="0" y="345413"/>
                  </a:lnTo>
                  <a:lnTo>
                    <a:pt x="166378" y="315902"/>
                  </a:lnTo>
                  <a:lnTo>
                    <a:pt x="279964" y="315902"/>
                  </a:lnTo>
                  <a:lnTo>
                    <a:pt x="283760" y="288761"/>
                  </a:lnTo>
                  <a:lnTo>
                    <a:pt x="445992" y="242455"/>
                  </a:lnTo>
                  <a:lnTo>
                    <a:pt x="294223" y="168614"/>
                  </a:lnTo>
                  <a:lnTo>
                    <a:pt x="295909" y="121663"/>
                  </a:lnTo>
                  <a:lnTo>
                    <a:pt x="183257" y="121663"/>
                  </a:lnTo>
                  <a:lnTo>
                    <a:pt x="24769" y="63729"/>
                  </a:lnTo>
                  <a:close/>
                </a:path>
                <a:path w="446404" h="455930">
                  <a:moveTo>
                    <a:pt x="300279" y="0"/>
                  </a:moveTo>
                  <a:lnTo>
                    <a:pt x="183257" y="121663"/>
                  </a:lnTo>
                  <a:lnTo>
                    <a:pt x="295909" y="121663"/>
                  </a:lnTo>
                  <a:lnTo>
                    <a:pt x="300279" y="0"/>
                  </a:lnTo>
                  <a:close/>
                </a:path>
              </a:pathLst>
            </a:custGeom>
            <a:solidFill>
              <a:srgbClr val="003399"/>
            </a:solidFill>
          </p:spPr>
          <p:txBody>
            <a:bodyPr wrap="square" lIns="0" tIns="0" rIns="0" bIns="0" rtlCol="0"/>
            <a:lstStyle/>
            <a:p>
              <a:endParaRPr/>
            </a:p>
          </p:txBody>
        </p:sp>
        <p:sp>
          <p:nvSpPr>
            <p:cNvPr id="39" name="object 53">
              <a:extLst>
                <a:ext uri="{FF2B5EF4-FFF2-40B4-BE49-F238E27FC236}">
                  <a16:creationId xmlns:a16="http://schemas.microsoft.com/office/drawing/2014/main" xmlns="" id="{700AA541-8734-4E46-8E42-1581E851C9DE}"/>
                </a:ext>
              </a:extLst>
            </p:cNvPr>
            <p:cNvSpPr/>
            <p:nvPr/>
          </p:nvSpPr>
          <p:spPr>
            <a:xfrm>
              <a:off x="5753134" y="14655737"/>
              <a:ext cx="436245" cy="457834"/>
            </a:xfrm>
            <a:custGeom>
              <a:avLst/>
              <a:gdLst/>
              <a:ahLst/>
              <a:cxnLst/>
              <a:rect l="l" t="t" r="r" b="b"/>
              <a:pathLst>
                <a:path w="436245" h="457834">
                  <a:moveTo>
                    <a:pt x="165054" y="0"/>
                  </a:moveTo>
                  <a:lnTo>
                    <a:pt x="157456" y="168572"/>
                  </a:lnTo>
                  <a:lnTo>
                    <a:pt x="0" y="229655"/>
                  </a:lnTo>
                  <a:lnTo>
                    <a:pt x="158152" y="289189"/>
                  </a:lnTo>
                  <a:lnTo>
                    <a:pt x="167701" y="457527"/>
                  </a:lnTo>
                  <a:lnTo>
                    <a:pt x="273013" y="325711"/>
                  </a:lnTo>
                  <a:lnTo>
                    <a:pt x="407849" y="325711"/>
                  </a:lnTo>
                  <a:lnTo>
                    <a:pt x="343319" y="227704"/>
                  </a:lnTo>
                  <a:lnTo>
                    <a:pt x="405576" y="130743"/>
                  </a:lnTo>
                  <a:lnTo>
                    <a:pt x="271840" y="130743"/>
                  </a:lnTo>
                  <a:lnTo>
                    <a:pt x="165054" y="0"/>
                  </a:lnTo>
                  <a:close/>
                </a:path>
                <a:path w="436245" h="457834">
                  <a:moveTo>
                    <a:pt x="407849" y="325711"/>
                  </a:moveTo>
                  <a:lnTo>
                    <a:pt x="273013" y="325711"/>
                  </a:lnTo>
                  <a:lnTo>
                    <a:pt x="436116" y="368642"/>
                  </a:lnTo>
                  <a:lnTo>
                    <a:pt x="407849" y="325711"/>
                  </a:lnTo>
                  <a:close/>
                </a:path>
                <a:path w="436245" h="457834">
                  <a:moveTo>
                    <a:pt x="434432" y="85802"/>
                  </a:moveTo>
                  <a:lnTo>
                    <a:pt x="271840" y="130743"/>
                  </a:lnTo>
                  <a:lnTo>
                    <a:pt x="405576" y="130743"/>
                  </a:lnTo>
                  <a:lnTo>
                    <a:pt x="434432" y="85802"/>
                  </a:lnTo>
                  <a:close/>
                </a:path>
              </a:pathLst>
            </a:custGeom>
            <a:solidFill>
              <a:srgbClr val="003399"/>
            </a:solidFill>
          </p:spPr>
          <p:txBody>
            <a:bodyPr wrap="square" lIns="0" tIns="0" rIns="0" bIns="0" rtlCol="0"/>
            <a:lstStyle/>
            <a:p>
              <a:endParaRPr/>
            </a:p>
          </p:txBody>
        </p:sp>
        <p:sp>
          <p:nvSpPr>
            <p:cNvPr id="40" name="object 54">
              <a:extLst>
                <a:ext uri="{FF2B5EF4-FFF2-40B4-BE49-F238E27FC236}">
                  <a16:creationId xmlns:a16="http://schemas.microsoft.com/office/drawing/2014/main" xmlns="" id="{6097D6FE-26FB-4E32-AFCF-D90BF1868973}"/>
                </a:ext>
              </a:extLst>
            </p:cNvPr>
            <p:cNvSpPr/>
            <p:nvPr/>
          </p:nvSpPr>
          <p:spPr>
            <a:xfrm>
              <a:off x="6008823" y="13803110"/>
              <a:ext cx="448309" cy="455295"/>
            </a:xfrm>
            <a:custGeom>
              <a:avLst/>
              <a:gdLst/>
              <a:ahLst/>
              <a:cxnLst/>
              <a:rect l="l" t="t" r="r" b="b"/>
              <a:pathLst>
                <a:path w="448310" h="455294">
                  <a:moveTo>
                    <a:pt x="301553" y="336107"/>
                  </a:moveTo>
                  <a:lnTo>
                    <a:pt x="188727" y="336107"/>
                  </a:lnTo>
                  <a:lnTo>
                    <a:pt x="308681" y="454721"/>
                  </a:lnTo>
                  <a:lnTo>
                    <a:pt x="301553" y="336107"/>
                  </a:lnTo>
                  <a:close/>
                </a:path>
                <a:path w="448310" h="455294">
                  <a:moveTo>
                    <a:pt x="0" y="116687"/>
                  </a:moveTo>
                  <a:lnTo>
                    <a:pt x="107372" y="247171"/>
                  </a:lnTo>
                  <a:lnTo>
                    <a:pt x="31672" y="397818"/>
                  </a:lnTo>
                  <a:lnTo>
                    <a:pt x="188727" y="336107"/>
                  </a:lnTo>
                  <a:lnTo>
                    <a:pt x="301553" y="336107"/>
                  </a:lnTo>
                  <a:lnTo>
                    <a:pt x="298554" y="286190"/>
                  </a:lnTo>
                  <a:lnTo>
                    <a:pt x="448304" y="208730"/>
                  </a:lnTo>
                  <a:lnTo>
                    <a:pt x="284908" y="166528"/>
                  </a:lnTo>
                  <a:lnTo>
                    <a:pt x="280924" y="142261"/>
                  </a:lnTo>
                  <a:lnTo>
                    <a:pt x="166931" y="142261"/>
                  </a:lnTo>
                  <a:lnTo>
                    <a:pt x="0" y="116687"/>
                  </a:lnTo>
                  <a:close/>
                </a:path>
                <a:path w="448310" h="455294">
                  <a:moveTo>
                    <a:pt x="257567" y="0"/>
                  </a:moveTo>
                  <a:lnTo>
                    <a:pt x="166931" y="142261"/>
                  </a:lnTo>
                  <a:lnTo>
                    <a:pt x="280924" y="142261"/>
                  </a:lnTo>
                  <a:lnTo>
                    <a:pt x="257567" y="0"/>
                  </a:lnTo>
                  <a:close/>
                </a:path>
              </a:pathLst>
            </a:custGeom>
            <a:solidFill>
              <a:srgbClr val="003399"/>
            </a:solidFill>
          </p:spPr>
          <p:txBody>
            <a:bodyPr wrap="square" lIns="0" tIns="0" rIns="0" bIns="0" rtlCol="0"/>
            <a:lstStyle/>
            <a:p>
              <a:endParaRPr/>
            </a:p>
          </p:txBody>
        </p:sp>
        <p:sp>
          <p:nvSpPr>
            <p:cNvPr id="41" name="object 55">
              <a:extLst>
                <a:ext uri="{FF2B5EF4-FFF2-40B4-BE49-F238E27FC236}">
                  <a16:creationId xmlns:a16="http://schemas.microsoft.com/office/drawing/2014/main" xmlns="" id="{FE6B209E-1AE7-4FAA-B5BB-0CBBB137C95E}"/>
                </a:ext>
              </a:extLst>
            </p:cNvPr>
            <p:cNvSpPr/>
            <p:nvPr/>
          </p:nvSpPr>
          <p:spPr>
            <a:xfrm>
              <a:off x="6607430" y="13204825"/>
              <a:ext cx="455295" cy="447675"/>
            </a:xfrm>
            <a:custGeom>
              <a:avLst/>
              <a:gdLst/>
              <a:ahLst/>
              <a:cxnLst/>
              <a:rect l="l" t="t" r="r" b="b"/>
              <a:pathLst>
                <a:path w="455295" h="447675">
                  <a:moveTo>
                    <a:pt x="114308" y="0"/>
                  </a:moveTo>
                  <a:lnTo>
                    <a:pt x="141315" y="166813"/>
                  </a:lnTo>
                  <a:lnTo>
                    <a:pt x="0" y="258781"/>
                  </a:lnTo>
                  <a:lnTo>
                    <a:pt x="166746" y="284598"/>
                  </a:lnTo>
                  <a:lnTo>
                    <a:pt x="210598" y="447508"/>
                  </a:lnTo>
                  <a:lnTo>
                    <a:pt x="286776" y="296853"/>
                  </a:lnTo>
                  <a:lnTo>
                    <a:pt x="446576" y="296853"/>
                  </a:lnTo>
                  <a:lnTo>
                    <a:pt x="335286" y="186582"/>
                  </a:lnTo>
                  <a:lnTo>
                    <a:pt x="366021" y="106183"/>
                  </a:lnTo>
                  <a:lnTo>
                    <a:pt x="245605" y="106183"/>
                  </a:lnTo>
                  <a:lnTo>
                    <a:pt x="114308" y="0"/>
                  </a:lnTo>
                  <a:close/>
                </a:path>
                <a:path w="455295" h="447675">
                  <a:moveTo>
                    <a:pt x="446576" y="296853"/>
                  </a:moveTo>
                  <a:lnTo>
                    <a:pt x="286776" y="296853"/>
                  </a:lnTo>
                  <a:lnTo>
                    <a:pt x="455140" y="305339"/>
                  </a:lnTo>
                  <a:lnTo>
                    <a:pt x="446576" y="296853"/>
                  </a:lnTo>
                  <a:close/>
                </a:path>
                <a:path w="455295" h="447675">
                  <a:moveTo>
                    <a:pt x="395539" y="28966"/>
                  </a:moveTo>
                  <a:lnTo>
                    <a:pt x="245605" y="106183"/>
                  </a:lnTo>
                  <a:lnTo>
                    <a:pt x="366021" y="106183"/>
                  </a:lnTo>
                  <a:lnTo>
                    <a:pt x="395539" y="28966"/>
                  </a:lnTo>
                  <a:close/>
                </a:path>
              </a:pathLst>
            </a:custGeom>
            <a:solidFill>
              <a:srgbClr val="003399"/>
            </a:solidFill>
          </p:spPr>
          <p:txBody>
            <a:bodyPr wrap="square" lIns="0" tIns="0" rIns="0" bIns="0" rtlCol="0"/>
            <a:lstStyle/>
            <a:p>
              <a:endParaRPr/>
            </a:p>
          </p:txBody>
        </p:sp>
        <p:sp>
          <p:nvSpPr>
            <p:cNvPr id="42" name="object 56">
              <a:extLst>
                <a:ext uri="{FF2B5EF4-FFF2-40B4-BE49-F238E27FC236}">
                  <a16:creationId xmlns:a16="http://schemas.microsoft.com/office/drawing/2014/main" xmlns="" id="{BE9C54B3-81B8-467E-9C90-E51C75AF1C5E}"/>
                </a:ext>
              </a:extLst>
            </p:cNvPr>
            <p:cNvSpPr/>
            <p:nvPr/>
          </p:nvSpPr>
          <p:spPr>
            <a:xfrm>
              <a:off x="6531439" y="13210486"/>
              <a:ext cx="3078385" cy="3726956"/>
            </a:xfrm>
            <a:prstGeom prst="rect">
              <a:avLst/>
            </a:prstGeom>
            <a:blipFill>
              <a:blip r:embed="rId3" cstate="print"/>
              <a:stretch>
                <a:fillRect/>
              </a:stretch>
            </a:blipFill>
          </p:spPr>
          <p:txBody>
            <a:bodyPr wrap="square" lIns="0" tIns="0" rIns="0" bIns="0" rtlCol="0"/>
            <a:lstStyle/>
            <a:p>
              <a:endParaRPr/>
            </a:p>
          </p:txBody>
        </p:sp>
      </p:grpSp>
    </p:spTree>
    <p:extLst>
      <p:ext uri="{BB962C8B-B14F-4D97-AF65-F5344CB8AC3E}">
        <p14:creationId xmlns:p14="http://schemas.microsoft.com/office/powerpoint/2010/main" val="1873241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Intestazione sezione">
    <p:bg>
      <p:bgPr>
        <a:solidFill>
          <a:schemeClr val="tx1"/>
        </a:solidFill>
        <a:effectLst/>
      </p:bgPr>
    </p:bg>
    <p:spTree>
      <p:nvGrpSpPr>
        <p:cNvPr id="1" name=""/>
        <p:cNvGrpSpPr/>
        <p:nvPr/>
      </p:nvGrpSpPr>
      <p:grpSpPr>
        <a:xfrm>
          <a:off x="0" y="0"/>
          <a:ext cx="0" cy="0"/>
          <a:chOff x="0" y="0"/>
          <a:chExt cx="0" cy="0"/>
        </a:xfrm>
      </p:grpSpPr>
      <p:pic>
        <p:nvPicPr>
          <p:cNvPr id="16" name="Immagine 15">
            <a:extLst>
              <a:ext uri="{FF2B5EF4-FFF2-40B4-BE49-F238E27FC236}">
                <a16:creationId xmlns:a16="http://schemas.microsoft.com/office/drawing/2014/main" xmlns="" id="{14AB52F8-BE6C-4E5A-B8D7-3639B963CC7B}"/>
              </a:ext>
            </a:extLst>
          </p:cNvPr>
          <p:cNvPicPr>
            <a:picLocks noChangeAspect="1"/>
          </p:cNvPicPr>
          <p:nvPr/>
        </p:nvPicPr>
        <p:blipFill>
          <a:blip r:embed="rId2"/>
          <a:stretch>
            <a:fillRect/>
          </a:stretch>
        </p:blipFill>
        <p:spPr>
          <a:xfrm rot="19703064">
            <a:off x="10231893" y="2407144"/>
            <a:ext cx="6162675" cy="5905500"/>
          </a:xfrm>
          <a:prstGeom prst="rect">
            <a:avLst/>
          </a:prstGeom>
        </p:spPr>
      </p:pic>
      <p:sp>
        <p:nvSpPr>
          <p:cNvPr id="13" name="Rettangolo 12">
            <a:extLst>
              <a:ext uri="{FF2B5EF4-FFF2-40B4-BE49-F238E27FC236}">
                <a16:creationId xmlns:a16="http://schemas.microsoft.com/office/drawing/2014/main" xmlns="" id="{64B98025-FCAA-4D0A-8F6D-A573ACDE1096}"/>
              </a:ext>
            </a:extLst>
          </p:cNvPr>
          <p:cNvSpPr/>
          <p:nvPr/>
        </p:nvSpPr>
        <p:spPr>
          <a:xfrm>
            <a:off x="253038" y="0"/>
            <a:ext cx="892629" cy="119742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8" name="Date Placeholder 3">
            <a:extLst>
              <a:ext uri="{FF2B5EF4-FFF2-40B4-BE49-F238E27FC236}">
                <a16:creationId xmlns:a16="http://schemas.microsoft.com/office/drawing/2014/main" xmlns="" id="{BD6607C2-D022-49EB-9B93-D42BE23E0441}"/>
              </a:ext>
            </a:extLst>
          </p:cNvPr>
          <p:cNvSpPr>
            <a:spLocks noGrp="1"/>
          </p:cNvSpPr>
          <p:nvPr>
            <p:ph type="dt" sz="half" idx="10"/>
          </p:nvPr>
        </p:nvSpPr>
        <p:spPr>
          <a:xfrm>
            <a:off x="9334626" y="6259082"/>
            <a:ext cx="1343706" cy="365125"/>
          </a:xfrm>
        </p:spPr>
        <p:txBody>
          <a:bodyPr/>
          <a:lstStyle>
            <a:lvl1pPr>
              <a:defRPr>
                <a:solidFill>
                  <a:srgbClr val="003399"/>
                </a:solidFill>
              </a:defRPr>
            </a:lvl1pPr>
          </a:lstStyle>
          <a:p>
            <a:r>
              <a:rPr lang="it-IT"/>
              <a:t>29/09/2020</a:t>
            </a:r>
            <a:endParaRPr lang="en-US" dirty="0"/>
          </a:p>
        </p:txBody>
      </p:sp>
      <p:sp>
        <p:nvSpPr>
          <p:cNvPr id="19" name="Footer Placeholder 4">
            <a:extLst>
              <a:ext uri="{FF2B5EF4-FFF2-40B4-BE49-F238E27FC236}">
                <a16:creationId xmlns:a16="http://schemas.microsoft.com/office/drawing/2014/main" xmlns="" id="{1257F9D7-6DEA-4CCB-8A2A-EA6E9BD1A9D9}"/>
              </a:ext>
            </a:extLst>
          </p:cNvPr>
          <p:cNvSpPr>
            <a:spLocks noGrp="1"/>
          </p:cNvSpPr>
          <p:nvPr>
            <p:ph type="ftr" sz="quarter" idx="11"/>
          </p:nvPr>
        </p:nvSpPr>
        <p:spPr>
          <a:xfrm>
            <a:off x="451514" y="6259082"/>
            <a:ext cx="8644320" cy="365125"/>
          </a:xfrm>
        </p:spPr>
        <p:txBody>
          <a:bodyPr/>
          <a:lstStyle>
            <a:lvl1pPr>
              <a:defRPr>
                <a:solidFill>
                  <a:srgbClr val="003399"/>
                </a:solidFill>
              </a:defRPr>
            </a:lvl1pPr>
          </a:lstStyle>
          <a:p>
            <a:r>
              <a:rPr lang="it-IT"/>
              <a:t>AGENZIA DELLE DOGANE E DEI MONOPOLI - PROVVISTE E DOTAZIONI DI BORDO - Aspetti doganali e fiscali</a:t>
            </a:r>
            <a:endParaRPr lang="en-US" dirty="0"/>
          </a:p>
        </p:txBody>
      </p:sp>
      <p:sp>
        <p:nvSpPr>
          <p:cNvPr id="20" name="Slide Number Placeholder 5">
            <a:extLst>
              <a:ext uri="{FF2B5EF4-FFF2-40B4-BE49-F238E27FC236}">
                <a16:creationId xmlns:a16="http://schemas.microsoft.com/office/drawing/2014/main" xmlns="" id="{4F6307CD-C1A2-4CBF-8A67-A504ADBDE23E}"/>
              </a:ext>
            </a:extLst>
          </p:cNvPr>
          <p:cNvSpPr>
            <a:spLocks noGrp="1"/>
          </p:cNvSpPr>
          <p:nvPr>
            <p:ph type="sldNum" sz="quarter" idx="12"/>
          </p:nvPr>
        </p:nvSpPr>
        <p:spPr>
          <a:xfrm>
            <a:off x="10678331" y="6133608"/>
            <a:ext cx="1062155" cy="490599"/>
          </a:xfrm>
        </p:spPr>
        <p:txBody>
          <a:bodyPr/>
          <a:lstStyle>
            <a:lvl1pPr>
              <a:defRPr>
                <a:solidFill>
                  <a:srgbClr val="003399"/>
                </a:solidFill>
              </a:defRPr>
            </a:lvl1pPr>
          </a:lstStyle>
          <a:p>
            <a:fld id="{D57F1E4F-1CFF-5643-939E-217C01CDF565}" type="slidenum">
              <a:rPr lang="en-US" smtClean="0"/>
              <a:pPr/>
              <a:t>‹N›</a:t>
            </a:fld>
            <a:endParaRPr lang="en-US" dirty="0"/>
          </a:p>
        </p:txBody>
      </p:sp>
      <p:cxnSp>
        <p:nvCxnSpPr>
          <p:cNvPr id="21" name="Connettore diritto 20">
            <a:extLst>
              <a:ext uri="{FF2B5EF4-FFF2-40B4-BE49-F238E27FC236}">
                <a16:creationId xmlns:a16="http://schemas.microsoft.com/office/drawing/2014/main" xmlns="" id="{CD54785E-3FB7-42ED-A211-C4A1B8081C48}"/>
              </a:ext>
            </a:extLst>
          </p:cNvPr>
          <p:cNvCxnSpPr>
            <a:cxnSpLocks/>
          </p:cNvCxnSpPr>
          <p:nvPr/>
        </p:nvCxnSpPr>
        <p:spPr>
          <a:xfrm>
            <a:off x="239485" y="6111837"/>
            <a:ext cx="11501001" cy="0"/>
          </a:xfrm>
          <a:prstGeom prst="line">
            <a:avLst/>
          </a:prstGeom>
          <a:ln w="28575">
            <a:solidFill>
              <a:srgbClr val="003399"/>
            </a:solidFill>
          </a:ln>
        </p:spPr>
        <p:style>
          <a:lnRef idx="1">
            <a:schemeClr val="dk1"/>
          </a:lnRef>
          <a:fillRef idx="0">
            <a:schemeClr val="dk1"/>
          </a:fillRef>
          <a:effectRef idx="0">
            <a:schemeClr val="dk1"/>
          </a:effectRef>
          <a:fontRef idx="minor">
            <a:schemeClr val="tx1"/>
          </a:fontRef>
        </p:style>
      </p:cxnSp>
      <p:grpSp>
        <p:nvGrpSpPr>
          <p:cNvPr id="10" name="Group 9">
            <a:extLst>
              <a:ext uri="{FF2B5EF4-FFF2-40B4-BE49-F238E27FC236}">
                <a16:creationId xmlns:a16="http://schemas.microsoft.com/office/drawing/2014/main" xmlns="" id="{8E0DBAD0-3749-4CDF-A7CA-3FB68A9872D3}"/>
              </a:ext>
            </a:extLst>
          </p:cNvPr>
          <p:cNvGrpSpPr>
            <a:grpSpLocks noChangeAspect="1"/>
          </p:cNvGrpSpPr>
          <p:nvPr/>
        </p:nvGrpSpPr>
        <p:grpSpPr>
          <a:xfrm>
            <a:off x="345499" y="80904"/>
            <a:ext cx="707706" cy="1035621"/>
            <a:chOff x="5729731" y="12946325"/>
            <a:chExt cx="3934794" cy="5757967"/>
          </a:xfrm>
        </p:grpSpPr>
        <p:sp>
          <p:nvSpPr>
            <p:cNvPr id="11" name="object 44">
              <a:extLst>
                <a:ext uri="{FF2B5EF4-FFF2-40B4-BE49-F238E27FC236}">
                  <a16:creationId xmlns:a16="http://schemas.microsoft.com/office/drawing/2014/main" xmlns="" id="{6A4BB87A-2165-4385-9C60-190D66B0DE17}"/>
                </a:ext>
              </a:extLst>
            </p:cNvPr>
            <p:cNvSpPr/>
            <p:nvPr/>
          </p:nvSpPr>
          <p:spPr>
            <a:xfrm>
              <a:off x="8210008" y="17394287"/>
              <a:ext cx="1427480" cy="1310005"/>
            </a:xfrm>
            <a:custGeom>
              <a:avLst/>
              <a:gdLst/>
              <a:ahLst/>
              <a:cxnLst/>
              <a:rect l="l" t="t" r="r" b="b"/>
              <a:pathLst>
                <a:path w="1427479" h="1310005">
                  <a:moveTo>
                    <a:pt x="456120" y="0"/>
                  </a:moveTo>
                  <a:lnTo>
                    <a:pt x="108076" y="0"/>
                  </a:lnTo>
                  <a:lnTo>
                    <a:pt x="0" y="1309765"/>
                  </a:lnTo>
                  <a:lnTo>
                    <a:pt x="322402" y="1309765"/>
                  </a:lnTo>
                  <a:lnTo>
                    <a:pt x="362703" y="719885"/>
                  </a:lnTo>
                  <a:lnTo>
                    <a:pt x="365791" y="643809"/>
                  </a:lnTo>
                  <a:lnTo>
                    <a:pt x="365478" y="579079"/>
                  </a:lnTo>
                  <a:lnTo>
                    <a:pt x="363732" y="520514"/>
                  </a:lnTo>
                  <a:lnTo>
                    <a:pt x="362703" y="500081"/>
                  </a:lnTo>
                  <a:lnTo>
                    <a:pt x="628336" y="500081"/>
                  </a:lnTo>
                  <a:lnTo>
                    <a:pt x="456120" y="0"/>
                  </a:lnTo>
                  <a:close/>
                </a:path>
                <a:path w="1427479" h="1310005">
                  <a:moveTo>
                    <a:pt x="1361314" y="500081"/>
                  </a:moveTo>
                  <a:lnTo>
                    <a:pt x="1066145" y="500081"/>
                  </a:lnTo>
                  <a:lnTo>
                    <a:pt x="1062013" y="571512"/>
                  </a:lnTo>
                  <a:lnTo>
                    <a:pt x="1060635" y="618219"/>
                  </a:lnTo>
                  <a:lnTo>
                    <a:pt x="1062013" y="660808"/>
                  </a:lnTo>
                  <a:lnTo>
                    <a:pt x="1066145" y="719885"/>
                  </a:lnTo>
                  <a:lnTo>
                    <a:pt x="1106420" y="1309765"/>
                  </a:lnTo>
                  <a:lnTo>
                    <a:pt x="1426997" y="1309765"/>
                  </a:lnTo>
                  <a:lnTo>
                    <a:pt x="1361314" y="500081"/>
                  </a:lnTo>
                  <a:close/>
                </a:path>
                <a:path w="1427479" h="1310005">
                  <a:moveTo>
                    <a:pt x="628336" y="500081"/>
                  </a:moveTo>
                  <a:lnTo>
                    <a:pt x="366338" y="500081"/>
                  </a:lnTo>
                  <a:lnTo>
                    <a:pt x="392220" y="580800"/>
                  </a:lnTo>
                  <a:lnTo>
                    <a:pt x="408480" y="630602"/>
                  </a:lnTo>
                  <a:lnTo>
                    <a:pt x="421987" y="670095"/>
                  </a:lnTo>
                  <a:lnTo>
                    <a:pt x="439609" y="719885"/>
                  </a:lnTo>
                  <a:lnTo>
                    <a:pt x="577012" y="1099082"/>
                  </a:lnTo>
                  <a:lnTo>
                    <a:pt x="851802" y="1099082"/>
                  </a:lnTo>
                  <a:lnTo>
                    <a:pt x="971255" y="769342"/>
                  </a:lnTo>
                  <a:lnTo>
                    <a:pt x="712581" y="769342"/>
                  </a:lnTo>
                  <a:lnTo>
                    <a:pt x="690931" y="691790"/>
                  </a:lnTo>
                  <a:lnTo>
                    <a:pt x="676845" y="643425"/>
                  </a:lnTo>
                  <a:lnTo>
                    <a:pt x="664139" y="603985"/>
                  </a:lnTo>
                  <a:lnTo>
                    <a:pt x="628336" y="500081"/>
                  </a:lnTo>
                  <a:close/>
                </a:path>
                <a:path w="1427479" h="1310005">
                  <a:moveTo>
                    <a:pt x="1320747" y="0"/>
                  </a:moveTo>
                  <a:lnTo>
                    <a:pt x="972686" y="0"/>
                  </a:lnTo>
                  <a:lnTo>
                    <a:pt x="782175" y="553206"/>
                  </a:lnTo>
                  <a:lnTo>
                    <a:pt x="759516" y="622528"/>
                  </a:lnTo>
                  <a:lnTo>
                    <a:pt x="738227" y="692875"/>
                  </a:lnTo>
                  <a:lnTo>
                    <a:pt x="722431" y="747421"/>
                  </a:lnTo>
                  <a:lnTo>
                    <a:pt x="716250" y="769342"/>
                  </a:lnTo>
                  <a:lnTo>
                    <a:pt x="971255" y="769342"/>
                  </a:lnTo>
                  <a:lnTo>
                    <a:pt x="989171" y="719885"/>
                  </a:lnTo>
                  <a:lnTo>
                    <a:pt x="1012993" y="650774"/>
                  </a:lnTo>
                  <a:lnTo>
                    <a:pt x="1036814" y="579079"/>
                  </a:lnTo>
                  <a:lnTo>
                    <a:pt x="1055138" y="522836"/>
                  </a:lnTo>
                  <a:lnTo>
                    <a:pt x="1062468" y="500081"/>
                  </a:lnTo>
                  <a:lnTo>
                    <a:pt x="1361314" y="500081"/>
                  </a:lnTo>
                  <a:lnTo>
                    <a:pt x="1320747" y="0"/>
                  </a:lnTo>
                  <a:close/>
                </a:path>
              </a:pathLst>
            </a:custGeom>
            <a:solidFill>
              <a:srgbClr val="003399"/>
            </a:solidFill>
          </p:spPr>
          <p:txBody>
            <a:bodyPr wrap="square" lIns="0" tIns="0" rIns="0" bIns="0" rtlCol="0"/>
            <a:lstStyle/>
            <a:p>
              <a:endParaRPr/>
            </a:p>
          </p:txBody>
        </p:sp>
        <p:sp>
          <p:nvSpPr>
            <p:cNvPr id="12" name="object 45">
              <a:extLst>
                <a:ext uri="{FF2B5EF4-FFF2-40B4-BE49-F238E27FC236}">
                  <a16:creationId xmlns:a16="http://schemas.microsoft.com/office/drawing/2014/main" xmlns="" id="{DEC5B107-CE08-4C98-A862-854F4F0D5A6B}"/>
                </a:ext>
              </a:extLst>
            </p:cNvPr>
            <p:cNvSpPr/>
            <p:nvPr/>
          </p:nvSpPr>
          <p:spPr>
            <a:xfrm>
              <a:off x="5729731" y="17394280"/>
              <a:ext cx="2423795" cy="1310005"/>
            </a:xfrm>
            <a:custGeom>
              <a:avLst/>
              <a:gdLst/>
              <a:ahLst/>
              <a:cxnLst/>
              <a:rect l="l" t="t" r="r" b="b"/>
              <a:pathLst>
                <a:path w="2423795" h="1310005">
                  <a:moveTo>
                    <a:pt x="1747573" y="0"/>
                  </a:moveTo>
                  <a:lnTo>
                    <a:pt x="1282272" y="0"/>
                  </a:lnTo>
                  <a:lnTo>
                    <a:pt x="1282272" y="1309773"/>
                  </a:lnTo>
                  <a:lnTo>
                    <a:pt x="1747573" y="1309773"/>
                  </a:lnTo>
                  <a:lnTo>
                    <a:pt x="1800481" y="1308387"/>
                  </a:lnTo>
                  <a:lnTo>
                    <a:pt x="1851650" y="1304256"/>
                  </a:lnTo>
                  <a:lnTo>
                    <a:pt x="1901021" y="1297418"/>
                  </a:lnTo>
                  <a:lnTo>
                    <a:pt x="1948540" y="1287912"/>
                  </a:lnTo>
                  <a:lnTo>
                    <a:pt x="1994148" y="1275776"/>
                  </a:lnTo>
                  <a:lnTo>
                    <a:pt x="2037788" y="1261051"/>
                  </a:lnTo>
                  <a:lnTo>
                    <a:pt x="2079404" y="1243775"/>
                  </a:lnTo>
                  <a:lnTo>
                    <a:pt x="2118939" y="1223986"/>
                  </a:lnTo>
                  <a:lnTo>
                    <a:pt x="2156336" y="1201723"/>
                  </a:lnTo>
                  <a:lnTo>
                    <a:pt x="2191538" y="1177026"/>
                  </a:lnTo>
                  <a:lnTo>
                    <a:pt x="2224488" y="1149934"/>
                  </a:lnTo>
                  <a:lnTo>
                    <a:pt x="2255129" y="1120484"/>
                  </a:lnTo>
                  <a:lnTo>
                    <a:pt x="2283405" y="1088717"/>
                  </a:lnTo>
                  <a:lnTo>
                    <a:pt x="2309257" y="1054670"/>
                  </a:lnTo>
                  <a:lnTo>
                    <a:pt x="2321937" y="1034984"/>
                  </a:lnTo>
                  <a:lnTo>
                    <a:pt x="1602849" y="1034984"/>
                  </a:lnTo>
                  <a:lnTo>
                    <a:pt x="1602849" y="274772"/>
                  </a:lnTo>
                  <a:lnTo>
                    <a:pt x="2324433" y="274772"/>
                  </a:lnTo>
                  <a:lnTo>
                    <a:pt x="2309257" y="251431"/>
                  </a:lnTo>
                  <a:lnTo>
                    <a:pt x="2283405" y="217735"/>
                  </a:lnTo>
                  <a:lnTo>
                    <a:pt x="2255129" y="186327"/>
                  </a:lnTo>
                  <a:lnTo>
                    <a:pt x="2224488" y="157240"/>
                  </a:lnTo>
                  <a:lnTo>
                    <a:pt x="2191538" y="130507"/>
                  </a:lnTo>
                  <a:lnTo>
                    <a:pt x="2156336" y="106161"/>
                  </a:lnTo>
                  <a:lnTo>
                    <a:pt x="2118939" y="84237"/>
                  </a:lnTo>
                  <a:lnTo>
                    <a:pt x="2079404" y="64766"/>
                  </a:lnTo>
                  <a:lnTo>
                    <a:pt x="2037788" y="47784"/>
                  </a:lnTo>
                  <a:lnTo>
                    <a:pt x="1994148" y="33322"/>
                  </a:lnTo>
                  <a:lnTo>
                    <a:pt x="1948540" y="21415"/>
                  </a:lnTo>
                  <a:lnTo>
                    <a:pt x="1901021" y="12096"/>
                  </a:lnTo>
                  <a:lnTo>
                    <a:pt x="1851650" y="5398"/>
                  </a:lnTo>
                  <a:lnTo>
                    <a:pt x="1800481" y="1355"/>
                  </a:lnTo>
                  <a:lnTo>
                    <a:pt x="1747573" y="0"/>
                  </a:lnTo>
                  <a:close/>
                </a:path>
                <a:path w="2423795" h="1310005">
                  <a:moveTo>
                    <a:pt x="2324433" y="274772"/>
                  </a:moveTo>
                  <a:lnTo>
                    <a:pt x="1734724" y="274772"/>
                  </a:lnTo>
                  <a:lnTo>
                    <a:pt x="1783246" y="277045"/>
                  </a:lnTo>
                  <a:lnTo>
                    <a:pt x="1828921" y="283850"/>
                  </a:lnTo>
                  <a:lnTo>
                    <a:pt x="1871571" y="295166"/>
                  </a:lnTo>
                  <a:lnTo>
                    <a:pt x="1911013" y="310975"/>
                  </a:lnTo>
                  <a:lnTo>
                    <a:pt x="1947069" y="331256"/>
                  </a:lnTo>
                  <a:lnTo>
                    <a:pt x="1979558" y="355990"/>
                  </a:lnTo>
                  <a:lnTo>
                    <a:pt x="2008299" y="385155"/>
                  </a:lnTo>
                  <a:lnTo>
                    <a:pt x="2033113" y="418733"/>
                  </a:lnTo>
                  <a:lnTo>
                    <a:pt x="2053819" y="456703"/>
                  </a:lnTo>
                  <a:lnTo>
                    <a:pt x="2070238" y="499046"/>
                  </a:lnTo>
                  <a:lnTo>
                    <a:pt x="2082188" y="545741"/>
                  </a:lnTo>
                  <a:lnTo>
                    <a:pt x="2089491" y="596769"/>
                  </a:lnTo>
                  <a:lnTo>
                    <a:pt x="2091965" y="652109"/>
                  </a:lnTo>
                  <a:lnTo>
                    <a:pt x="2089581" y="707907"/>
                  </a:lnTo>
                  <a:lnTo>
                    <a:pt x="2082518" y="759442"/>
                  </a:lnTo>
                  <a:lnTo>
                    <a:pt x="2070912" y="806680"/>
                  </a:lnTo>
                  <a:lnTo>
                    <a:pt x="2054898" y="849585"/>
                  </a:lnTo>
                  <a:lnTo>
                    <a:pt x="2034611" y="888122"/>
                  </a:lnTo>
                  <a:lnTo>
                    <a:pt x="2010187" y="922257"/>
                  </a:lnTo>
                  <a:lnTo>
                    <a:pt x="1981760" y="951954"/>
                  </a:lnTo>
                  <a:lnTo>
                    <a:pt x="1949466" y="977178"/>
                  </a:lnTo>
                  <a:lnTo>
                    <a:pt x="1913441" y="997895"/>
                  </a:lnTo>
                  <a:lnTo>
                    <a:pt x="1873818" y="1014069"/>
                  </a:lnTo>
                  <a:lnTo>
                    <a:pt x="1830735" y="1025665"/>
                  </a:lnTo>
                  <a:lnTo>
                    <a:pt x="1784325" y="1032648"/>
                  </a:lnTo>
                  <a:lnTo>
                    <a:pt x="1734724" y="1034984"/>
                  </a:lnTo>
                  <a:lnTo>
                    <a:pt x="2321937" y="1034984"/>
                  </a:lnTo>
                  <a:lnTo>
                    <a:pt x="2353466" y="979895"/>
                  </a:lnTo>
                  <a:lnTo>
                    <a:pt x="2371709" y="939245"/>
                  </a:lnTo>
                  <a:lnTo>
                    <a:pt x="2387302" y="896471"/>
                  </a:lnTo>
                  <a:lnTo>
                    <a:pt x="2400187" y="851613"/>
                  </a:lnTo>
                  <a:lnTo>
                    <a:pt x="2410308" y="804708"/>
                  </a:lnTo>
                  <a:lnTo>
                    <a:pt x="2417607" y="755797"/>
                  </a:lnTo>
                  <a:lnTo>
                    <a:pt x="2422029" y="704918"/>
                  </a:lnTo>
                  <a:lnTo>
                    <a:pt x="2423515" y="652109"/>
                  </a:lnTo>
                  <a:lnTo>
                    <a:pt x="2422029" y="599331"/>
                  </a:lnTo>
                  <a:lnTo>
                    <a:pt x="2417607" y="548539"/>
                  </a:lnTo>
                  <a:lnTo>
                    <a:pt x="2410308" y="499767"/>
                  </a:lnTo>
                  <a:lnTo>
                    <a:pt x="2400187" y="453049"/>
                  </a:lnTo>
                  <a:lnTo>
                    <a:pt x="2387302" y="408418"/>
                  </a:lnTo>
                  <a:lnTo>
                    <a:pt x="2371709" y="365907"/>
                  </a:lnTo>
                  <a:lnTo>
                    <a:pt x="2353466" y="325550"/>
                  </a:lnTo>
                  <a:lnTo>
                    <a:pt x="2332630" y="287380"/>
                  </a:lnTo>
                  <a:lnTo>
                    <a:pt x="2324433" y="274772"/>
                  </a:lnTo>
                  <a:close/>
                </a:path>
                <a:path w="2423795" h="1310005">
                  <a:moveTo>
                    <a:pt x="782200" y="0"/>
                  </a:moveTo>
                  <a:lnTo>
                    <a:pt x="445146" y="0"/>
                  </a:lnTo>
                  <a:lnTo>
                    <a:pt x="0" y="1309773"/>
                  </a:lnTo>
                  <a:lnTo>
                    <a:pt x="329732" y="1309773"/>
                  </a:lnTo>
                  <a:lnTo>
                    <a:pt x="408498" y="1034984"/>
                  </a:lnTo>
                  <a:lnTo>
                    <a:pt x="1133942" y="1034984"/>
                  </a:lnTo>
                  <a:lnTo>
                    <a:pt x="1046788" y="778539"/>
                  </a:lnTo>
                  <a:lnTo>
                    <a:pt x="483612" y="778539"/>
                  </a:lnTo>
                  <a:lnTo>
                    <a:pt x="558718" y="523887"/>
                  </a:lnTo>
                  <a:lnTo>
                    <a:pt x="577068" y="453910"/>
                  </a:lnTo>
                  <a:lnTo>
                    <a:pt x="594210" y="380327"/>
                  </a:lnTo>
                  <a:lnTo>
                    <a:pt x="606885" y="322199"/>
                  </a:lnTo>
                  <a:lnTo>
                    <a:pt x="611834" y="298587"/>
                  </a:lnTo>
                  <a:lnTo>
                    <a:pt x="883676" y="298587"/>
                  </a:lnTo>
                  <a:lnTo>
                    <a:pt x="782200" y="0"/>
                  </a:lnTo>
                  <a:close/>
                </a:path>
                <a:path w="2423795" h="1310005">
                  <a:moveTo>
                    <a:pt x="1133942" y="1034984"/>
                  </a:moveTo>
                  <a:lnTo>
                    <a:pt x="817005" y="1034984"/>
                  </a:lnTo>
                  <a:lnTo>
                    <a:pt x="897606" y="1309773"/>
                  </a:lnTo>
                  <a:lnTo>
                    <a:pt x="1227330" y="1309773"/>
                  </a:lnTo>
                  <a:lnTo>
                    <a:pt x="1133942" y="1034984"/>
                  </a:lnTo>
                  <a:close/>
                </a:path>
                <a:path w="2423795" h="1310005">
                  <a:moveTo>
                    <a:pt x="883676" y="298587"/>
                  </a:moveTo>
                  <a:lnTo>
                    <a:pt x="615495" y="298587"/>
                  </a:lnTo>
                  <a:lnTo>
                    <a:pt x="632817" y="382474"/>
                  </a:lnTo>
                  <a:lnTo>
                    <a:pt x="644125" y="433905"/>
                  </a:lnTo>
                  <a:lnTo>
                    <a:pt x="654402" y="474002"/>
                  </a:lnTo>
                  <a:lnTo>
                    <a:pt x="668628" y="523887"/>
                  </a:lnTo>
                  <a:lnTo>
                    <a:pt x="741891" y="778539"/>
                  </a:lnTo>
                  <a:lnTo>
                    <a:pt x="1046788" y="778539"/>
                  </a:lnTo>
                  <a:lnTo>
                    <a:pt x="883676" y="298587"/>
                  </a:lnTo>
                  <a:close/>
                </a:path>
              </a:pathLst>
            </a:custGeom>
            <a:solidFill>
              <a:srgbClr val="003399"/>
            </a:solidFill>
          </p:spPr>
          <p:txBody>
            <a:bodyPr wrap="square" lIns="0" tIns="0" rIns="0" bIns="0" rtlCol="0"/>
            <a:lstStyle/>
            <a:p>
              <a:endParaRPr/>
            </a:p>
          </p:txBody>
        </p:sp>
        <p:sp>
          <p:nvSpPr>
            <p:cNvPr id="14" name="object 46">
              <a:extLst>
                <a:ext uri="{FF2B5EF4-FFF2-40B4-BE49-F238E27FC236}">
                  <a16:creationId xmlns:a16="http://schemas.microsoft.com/office/drawing/2014/main" xmlns="" id="{4D45BA01-ABCF-45F4-A04B-16219267F443}"/>
                </a:ext>
              </a:extLst>
            </p:cNvPr>
            <p:cNvSpPr/>
            <p:nvPr/>
          </p:nvSpPr>
          <p:spPr>
            <a:xfrm>
              <a:off x="5738321" y="17089704"/>
              <a:ext cx="3926204" cy="0"/>
            </a:xfrm>
            <a:custGeom>
              <a:avLst/>
              <a:gdLst/>
              <a:ahLst/>
              <a:cxnLst/>
              <a:rect l="l" t="t" r="r" b="b"/>
              <a:pathLst>
                <a:path w="3926204">
                  <a:moveTo>
                    <a:pt x="0" y="0"/>
                  </a:moveTo>
                  <a:lnTo>
                    <a:pt x="3926129" y="0"/>
                  </a:lnTo>
                </a:path>
              </a:pathLst>
            </a:custGeom>
            <a:ln w="40752">
              <a:solidFill>
                <a:srgbClr val="003399"/>
              </a:solidFill>
            </a:ln>
          </p:spPr>
          <p:txBody>
            <a:bodyPr wrap="square" lIns="0" tIns="0" rIns="0" bIns="0" rtlCol="0"/>
            <a:lstStyle/>
            <a:p>
              <a:endParaRPr/>
            </a:p>
          </p:txBody>
        </p:sp>
        <p:sp>
          <p:nvSpPr>
            <p:cNvPr id="15" name="object 47">
              <a:extLst>
                <a:ext uri="{FF2B5EF4-FFF2-40B4-BE49-F238E27FC236}">
                  <a16:creationId xmlns:a16="http://schemas.microsoft.com/office/drawing/2014/main" xmlns="" id="{733AB95D-DF91-4ABF-8853-71574EB95904}"/>
                </a:ext>
              </a:extLst>
            </p:cNvPr>
            <p:cNvSpPr/>
            <p:nvPr/>
          </p:nvSpPr>
          <p:spPr>
            <a:xfrm>
              <a:off x="7464267" y="12946325"/>
              <a:ext cx="457834" cy="435609"/>
            </a:xfrm>
            <a:custGeom>
              <a:avLst/>
              <a:gdLst/>
              <a:ahLst/>
              <a:cxnLst/>
              <a:rect l="l" t="t" r="r" b="b"/>
              <a:pathLst>
                <a:path w="457834" h="435609">
                  <a:moveTo>
                    <a:pt x="228650" y="0"/>
                  </a:moveTo>
                  <a:lnTo>
                    <a:pt x="168396" y="157741"/>
                  </a:lnTo>
                  <a:lnTo>
                    <a:pt x="0" y="166512"/>
                  </a:lnTo>
                  <a:lnTo>
                    <a:pt x="131371" y="272418"/>
                  </a:lnTo>
                  <a:lnTo>
                    <a:pt x="87553" y="435387"/>
                  </a:lnTo>
                  <a:lnTo>
                    <a:pt x="228977" y="343235"/>
                  </a:lnTo>
                  <a:lnTo>
                    <a:pt x="345526" y="343235"/>
                  </a:lnTo>
                  <a:lnTo>
                    <a:pt x="326331" y="272251"/>
                  </a:lnTo>
                  <a:lnTo>
                    <a:pt x="457519" y="166101"/>
                  </a:lnTo>
                  <a:lnTo>
                    <a:pt x="289046" y="157599"/>
                  </a:lnTo>
                  <a:lnTo>
                    <a:pt x="228650" y="0"/>
                  </a:lnTo>
                  <a:close/>
                </a:path>
                <a:path w="457834" h="435609">
                  <a:moveTo>
                    <a:pt x="345526" y="343235"/>
                  </a:moveTo>
                  <a:lnTo>
                    <a:pt x="228977" y="343235"/>
                  </a:lnTo>
                  <a:lnTo>
                    <a:pt x="370367" y="435102"/>
                  </a:lnTo>
                  <a:lnTo>
                    <a:pt x="345526" y="343235"/>
                  </a:lnTo>
                  <a:close/>
                </a:path>
              </a:pathLst>
            </a:custGeom>
            <a:solidFill>
              <a:srgbClr val="003399"/>
            </a:solidFill>
          </p:spPr>
          <p:txBody>
            <a:bodyPr wrap="square" lIns="0" tIns="0" rIns="0" bIns="0" rtlCol="0"/>
            <a:lstStyle/>
            <a:p>
              <a:endParaRPr/>
            </a:p>
          </p:txBody>
        </p:sp>
        <p:sp>
          <p:nvSpPr>
            <p:cNvPr id="17" name="object 48">
              <a:extLst>
                <a:ext uri="{FF2B5EF4-FFF2-40B4-BE49-F238E27FC236}">
                  <a16:creationId xmlns:a16="http://schemas.microsoft.com/office/drawing/2014/main" xmlns="" id="{4E2BC802-9B63-47A9-B8FF-50E62D425EDE}"/>
                </a:ext>
              </a:extLst>
            </p:cNvPr>
            <p:cNvSpPr/>
            <p:nvPr/>
          </p:nvSpPr>
          <p:spPr>
            <a:xfrm>
              <a:off x="9186595" y="14648322"/>
              <a:ext cx="436245" cy="457834"/>
            </a:xfrm>
            <a:custGeom>
              <a:avLst/>
              <a:gdLst/>
              <a:ahLst/>
              <a:cxnLst/>
              <a:rect l="l" t="t" r="r" b="b"/>
              <a:pathLst>
                <a:path w="436245" h="457834">
                  <a:moveTo>
                    <a:pt x="277002" y="326817"/>
                  </a:moveTo>
                  <a:lnTo>
                    <a:pt x="164325" y="326817"/>
                  </a:lnTo>
                  <a:lnTo>
                    <a:pt x="271145" y="457452"/>
                  </a:lnTo>
                  <a:lnTo>
                    <a:pt x="277002" y="326817"/>
                  </a:lnTo>
                  <a:close/>
                </a:path>
                <a:path w="436245" h="457834">
                  <a:moveTo>
                    <a:pt x="0" y="88918"/>
                  </a:moveTo>
                  <a:lnTo>
                    <a:pt x="92839" y="229848"/>
                  </a:lnTo>
                  <a:lnTo>
                    <a:pt x="1717" y="371749"/>
                  </a:lnTo>
                  <a:lnTo>
                    <a:pt x="164325" y="326817"/>
                  </a:lnTo>
                  <a:lnTo>
                    <a:pt x="277002" y="326817"/>
                  </a:lnTo>
                  <a:lnTo>
                    <a:pt x="278701" y="288921"/>
                  </a:lnTo>
                  <a:lnTo>
                    <a:pt x="436083" y="227762"/>
                  </a:lnTo>
                  <a:lnTo>
                    <a:pt x="278006" y="168262"/>
                  </a:lnTo>
                  <a:lnTo>
                    <a:pt x="275921" y="131815"/>
                  </a:lnTo>
                  <a:lnTo>
                    <a:pt x="163111" y="131815"/>
                  </a:lnTo>
                  <a:lnTo>
                    <a:pt x="0" y="88918"/>
                  </a:lnTo>
                  <a:close/>
                </a:path>
                <a:path w="436245" h="457834">
                  <a:moveTo>
                    <a:pt x="268381" y="0"/>
                  </a:moveTo>
                  <a:lnTo>
                    <a:pt x="163111" y="131815"/>
                  </a:lnTo>
                  <a:lnTo>
                    <a:pt x="275921" y="131815"/>
                  </a:lnTo>
                  <a:lnTo>
                    <a:pt x="268381" y="0"/>
                  </a:lnTo>
                  <a:close/>
                </a:path>
              </a:pathLst>
            </a:custGeom>
            <a:solidFill>
              <a:srgbClr val="003399"/>
            </a:solidFill>
          </p:spPr>
          <p:txBody>
            <a:bodyPr wrap="square" lIns="0" tIns="0" rIns="0" bIns="0" rtlCol="0"/>
            <a:lstStyle/>
            <a:p>
              <a:endParaRPr/>
            </a:p>
          </p:txBody>
        </p:sp>
        <p:sp>
          <p:nvSpPr>
            <p:cNvPr id="22" name="object 49">
              <a:extLst>
                <a:ext uri="{FF2B5EF4-FFF2-40B4-BE49-F238E27FC236}">
                  <a16:creationId xmlns:a16="http://schemas.microsoft.com/office/drawing/2014/main" xmlns="" id="{898D34AB-CD23-459A-8A3B-87F87F399019}"/>
                </a:ext>
              </a:extLst>
            </p:cNvPr>
            <p:cNvSpPr/>
            <p:nvPr/>
          </p:nvSpPr>
          <p:spPr>
            <a:xfrm>
              <a:off x="8916999" y="15507118"/>
              <a:ext cx="448309" cy="455295"/>
            </a:xfrm>
            <a:custGeom>
              <a:avLst/>
              <a:gdLst/>
              <a:ahLst/>
              <a:cxnLst/>
              <a:rect l="l" t="t" r="r" b="b"/>
              <a:pathLst>
                <a:path w="448309" h="455294">
                  <a:moveTo>
                    <a:pt x="140092" y="0"/>
                  </a:moveTo>
                  <a:lnTo>
                    <a:pt x="149926" y="168430"/>
                  </a:lnTo>
                  <a:lnTo>
                    <a:pt x="0" y="245596"/>
                  </a:lnTo>
                  <a:lnTo>
                    <a:pt x="163211" y="288225"/>
                  </a:lnTo>
                  <a:lnTo>
                    <a:pt x="190260" y="454763"/>
                  </a:lnTo>
                  <a:lnTo>
                    <a:pt x="281189" y="312685"/>
                  </a:lnTo>
                  <a:lnTo>
                    <a:pt x="426855" y="312685"/>
                  </a:lnTo>
                  <a:lnTo>
                    <a:pt x="341007" y="207884"/>
                  </a:lnTo>
                  <a:lnTo>
                    <a:pt x="385954" y="118857"/>
                  </a:lnTo>
                  <a:lnTo>
                    <a:pt x="259837" y="118857"/>
                  </a:lnTo>
                  <a:lnTo>
                    <a:pt x="140092" y="0"/>
                  </a:lnTo>
                  <a:close/>
                </a:path>
                <a:path w="448309" h="455294">
                  <a:moveTo>
                    <a:pt x="426855" y="312685"/>
                  </a:moveTo>
                  <a:lnTo>
                    <a:pt x="281189" y="312685"/>
                  </a:lnTo>
                  <a:lnTo>
                    <a:pt x="448078" y="338594"/>
                  </a:lnTo>
                  <a:lnTo>
                    <a:pt x="426855" y="312685"/>
                  </a:lnTo>
                  <a:close/>
                </a:path>
                <a:path w="448309" h="455294">
                  <a:moveTo>
                    <a:pt x="416959" y="57447"/>
                  </a:moveTo>
                  <a:lnTo>
                    <a:pt x="259837" y="118857"/>
                  </a:lnTo>
                  <a:lnTo>
                    <a:pt x="385954" y="118857"/>
                  </a:lnTo>
                  <a:lnTo>
                    <a:pt x="416959" y="57447"/>
                  </a:lnTo>
                  <a:close/>
                </a:path>
              </a:pathLst>
            </a:custGeom>
            <a:solidFill>
              <a:srgbClr val="003399"/>
            </a:solidFill>
          </p:spPr>
          <p:txBody>
            <a:bodyPr wrap="square" lIns="0" tIns="0" rIns="0" bIns="0" rtlCol="0"/>
            <a:lstStyle/>
            <a:p>
              <a:endParaRPr/>
            </a:p>
          </p:txBody>
        </p:sp>
        <p:sp>
          <p:nvSpPr>
            <p:cNvPr id="23" name="object 50">
              <a:extLst>
                <a:ext uri="{FF2B5EF4-FFF2-40B4-BE49-F238E27FC236}">
                  <a16:creationId xmlns:a16="http://schemas.microsoft.com/office/drawing/2014/main" xmlns="" id="{A16C2683-12A2-4AF9-8462-B4460F679E21}"/>
                </a:ext>
              </a:extLst>
            </p:cNvPr>
            <p:cNvSpPr/>
            <p:nvPr/>
          </p:nvSpPr>
          <p:spPr>
            <a:xfrm>
              <a:off x="7461848" y="16379815"/>
              <a:ext cx="457834" cy="436245"/>
            </a:xfrm>
            <a:custGeom>
              <a:avLst/>
              <a:gdLst/>
              <a:ahLst/>
              <a:cxnLst/>
              <a:rect l="l" t="t" r="r" b="b"/>
              <a:pathLst>
                <a:path w="457834" h="436244">
                  <a:moveTo>
                    <a:pt x="85903" y="1549"/>
                  </a:moveTo>
                  <a:lnTo>
                    <a:pt x="130701" y="164258"/>
                  </a:lnTo>
                  <a:lnTo>
                    <a:pt x="0" y="271003"/>
                  </a:lnTo>
                  <a:lnTo>
                    <a:pt x="168539" y="278592"/>
                  </a:lnTo>
                  <a:lnTo>
                    <a:pt x="229597" y="436057"/>
                  </a:lnTo>
                  <a:lnTo>
                    <a:pt x="289155" y="277972"/>
                  </a:lnTo>
                  <a:lnTo>
                    <a:pt x="457477" y="268540"/>
                  </a:lnTo>
                  <a:lnTo>
                    <a:pt x="325669" y="163077"/>
                  </a:lnTo>
                  <a:lnTo>
                    <a:pt x="344266" y="92738"/>
                  </a:lnTo>
                  <a:lnTo>
                    <a:pt x="227729" y="92738"/>
                  </a:lnTo>
                  <a:lnTo>
                    <a:pt x="85903" y="1549"/>
                  </a:lnTo>
                  <a:close/>
                </a:path>
                <a:path w="457834" h="436244">
                  <a:moveTo>
                    <a:pt x="368784" y="0"/>
                  </a:moveTo>
                  <a:lnTo>
                    <a:pt x="227729" y="92738"/>
                  </a:lnTo>
                  <a:lnTo>
                    <a:pt x="344266" y="92738"/>
                  </a:lnTo>
                  <a:lnTo>
                    <a:pt x="368784" y="0"/>
                  </a:lnTo>
                  <a:close/>
                </a:path>
              </a:pathLst>
            </a:custGeom>
            <a:solidFill>
              <a:srgbClr val="003399"/>
            </a:solidFill>
          </p:spPr>
          <p:txBody>
            <a:bodyPr wrap="square" lIns="0" tIns="0" rIns="0" bIns="0" rtlCol="0"/>
            <a:lstStyle/>
            <a:p>
              <a:endParaRPr/>
            </a:p>
          </p:txBody>
        </p:sp>
        <p:sp>
          <p:nvSpPr>
            <p:cNvPr id="24" name="object 51">
              <a:extLst>
                <a:ext uri="{FF2B5EF4-FFF2-40B4-BE49-F238E27FC236}">
                  <a16:creationId xmlns:a16="http://schemas.microsoft.com/office/drawing/2014/main" xmlns="" id="{A1861D4D-1BB3-44AC-860B-9DBE5E7FACCC}"/>
                </a:ext>
              </a:extLst>
            </p:cNvPr>
            <p:cNvSpPr/>
            <p:nvPr/>
          </p:nvSpPr>
          <p:spPr>
            <a:xfrm>
              <a:off x="6615689" y="16115360"/>
              <a:ext cx="454659" cy="448945"/>
            </a:xfrm>
            <a:custGeom>
              <a:avLst/>
              <a:gdLst/>
              <a:ahLst/>
              <a:cxnLst/>
              <a:rect l="l" t="t" r="r" b="b"/>
              <a:pathLst>
                <a:path w="454659" h="448944">
                  <a:moveTo>
                    <a:pt x="207951" y="0"/>
                  </a:moveTo>
                  <a:lnTo>
                    <a:pt x="166411" y="163588"/>
                  </a:lnTo>
                  <a:lnTo>
                    <a:pt x="0" y="191516"/>
                  </a:lnTo>
                  <a:lnTo>
                    <a:pt x="142638" y="281708"/>
                  </a:lnTo>
                  <a:lnTo>
                    <a:pt x="117793" y="448631"/>
                  </a:lnTo>
                  <a:lnTo>
                    <a:pt x="247808" y="340865"/>
                  </a:lnTo>
                  <a:lnTo>
                    <a:pt x="368936" y="340865"/>
                  </a:lnTo>
                  <a:lnTo>
                    <a:pt x="336425" y="259066"/>
                  </a:lnTo>
                  <a:lnTo>
                    <a:pt x="443896" y="149490"/>
                  </a:lnTo>
                  <a:lnTo>
                    <a:pt x="286081" y="149490"/>
                  </a:lnTo>
                  <a:lnTo>
                    <a:pt x="207951" y="0"/>
                  </a:lnTo>
                  <a:close/>
                </a:path>
                <a:path w="454659" h="448944">
                  <a:moveTo>
                    <a:pt x="368936" y="340865"/>
                  </a:moveTo>
                  <a:lnTo>
                    <a:pt x="247808" y="340865"/>
                  </a:lnTo>
                  <a:lnTo>
                    <a:pt x="398731" y="415828"/>
                  </a:lnTo>
                  <a:lnTo>
                    <a:pt x="368936" y="340865"/>
                  </a:lnTo>
                  <a:close/>
                </a:path>
                <a:path w="454659" h="448944">
                  <a:moveTo>
                    <a:pt x="454511" y="138668"/>
                  </a:moveTo>
                  <a:lnTo>
                    <a:pt x="286081" y="149490"/>
                  </a:lnTo>
                  <a:lnTo>
                    <a:pt x="443896" y="149490"/>
                  </a:lnTo>
                  <a:lnTo>
                    <a:pt x="454511" y="138668"/>
                  </a:lnTo>
                  <a:close/>
                </a:path>
              </a:pathLst>
            </a:custGeom>
            <a:solidFill>
              <a:srgbClr val="003399"/>
            </a:solidFill>
          </p:spPr>
          <p:txBody>
            <a:bodyPr wrap="square" lIns="0" tIns="0" rIns="0" bIns="0" rtlCol="0"/>
            <a:lstStyle/>
            <a:p>
              <a:endParaRPr/>
            </a:p>
          </p:txBody>
        </p:sp>
        <p:sp>
          <p:nvSpPr>
            <p:cNvPr id="25" name="object 52">
              <a:extLst>
                <a:ext uri="{FF2B5EF4-FFF2-40B4-BE49-F238E27FC236}">
                  <a16:creationId xmlns:a16="http://schemas.microsoft.com/office/drawing/2014/main" xmlns="" id="{069167EC-DAD2-4CC1-9140-6BC8A96DA5FA}"/>
                </a:ext>
              </a:extLst>
            </p:cNvPr>
            <p:cNvSpPr/>
            <p:nvPr/>
          </p:nvSpPr>
          <p:spPr>
            <a:xfrm>
              <a:off x="6026109" y="15526494"/>
              <a:ext cx="446405" cy="455930"/>
            </a:xfrm>
            <a:custGeom>
              <a:avLst/>
              <a:gdLst/>
              <a:ahLst/>
              <a:cxnLst/>
              <a:rect l="l" t="t" r="r" b="b"/>
              <a:pathLst>
                <a:path w="446404" h="455930">
                  <a:moveTo>
                    <a:pt x="279964" y="315902"/>
                  </a:moveTo>
                  <a:lnTo>
                    <a:pt x="166378" y="315902"/>
                  </a:lnTo>
                  <a:lnTo>
                    <a:pt x="260389" y="455826"/>
                  </a:lnTo>
                  <a:lnTo>
                    <a:pt x="279964" y="315902"/>
                  </a:lnTo>
                  <a:close/>
                </a:path>
                <a:path w="446404" h="455930">
                  <a:moveTo>
                    <a:pt x="24769" y="63729"/>
                  </a:moveTo>
                  <a:lnTo>
                    <a:pt x="104181" y="212550"/>
                  </a:lnTo>
                  <a:lnTo>
                    <a:pt x="0" y="345413"/>
                  </a:lnTo>
                  <a:lnTo>
                    <a:pt x="166378" y="315902"/>
                  </a:lnTo>
                  <a:lnTo>
                    <a:pt x="279964" y="315902"/>
                  </a:lnTo>
                  <a:lnTo>
                    <a:pt x="283760" y="288761"/>
                  </a:lnTo>
                  <a:lnTo>
                    <a:pt x="445992" y="242455"/>
                  </a:lnTo>
                  <a:lnTo>
                    <a:pt x="294223" y="168614"/>
                  </a:lnTo>
                  <a:lnTo>
                    <a:pt x="295909" y="121663"/>
                  </a:lnTo>
                  <a:lnTo>
                    <a:pt x="183257" y="121663"/>
                  </a:lnTo>
                  <a:lnTo>
                    <a:pt x="24769" y="63729"/>
                  </a:lnTo>
                  <a:close/>
                </a:path>
                <a:path w="446404" h="455930">
                  <a:moveTo>
                    <a:pt x="300279" y="0"/>
                  </a:moveTo>
                  <a:lnTo>
                    <a:pt x="183257" y="121663"/>
                  </a:lnTo>
                  <a:lnTo>
                    <a:pt x="295909" y="121663"/>
                  </a:lnTo>
                  <a:lnTo>
                    <a:pt x="300279" y="0"/>
                  </a:lnTo>
                  <a:close/>
                </a:path>
              </a:pathLst>
            </a:custGeom>
            <a:solidFill>
              <a:srgbClr val="003399"/>
            </a:solidFill>
          </p:spPr>
          <p:txBody>
            <a:bodyPr wrap="square" lIns="0" tIns="0" rIns="0" bIns="0" rtlCol="0"/>
            <a:lstStyle/>
            <a:p>
              <a:endParaRPr/>
            </a:p>
          </p:txBody>
        </p:sp>
        <p:sp>
          <p:nvSpPr>
            <p:cNvPr id="26" name="object 53">
              <a:extLst>
                <a:ext uri="{FF2B5EF4-FFF2-40B4-BE49-F238E27FC236}">
                  <a16:creationId xmlns:a16="http://schemas.microsoft.com/office/drawing/2014/main" xmlns="" id="{85F17B32-3BF1-4BD9-A6CD-A54203F0B56C}"/>
                </a:ext>
              </a:extLst>
            </p:cNvPr>
            <p:cNvSpPr/>
            <p:nvPr/>
          </p:nvSpPr>
          <p:spPr>
            <a:xfrm>
              <a:off x="5753134" y="14655737"/>
              <a:ext cx="436245" cy="457834"/>
            </a:xfrm>
            <a:custGeom>
              <a:avLst/>
              <a:gdLst/>
              <a:ahLst/>
              <a:cxnLst/>
              <a:rect l="l" t="t" r="r" b="b"/>
              <a:pathLst>
                <a:path w="436245" h="457834">
                  <a:moveTo>
                    <a:pt x="165054" y="0"/>
                  </a:moveTo>
                  <a:lnTo>
                    <a:pt x="157456" y="168572"/>
                  </a:lnTo>
                  <a:lnTo>
                    <a:pt x="0" y="229655"/>
                  </a:lnTo>
                  <a:lnTo>
                    <a:pt x="158152" y="289189"/>
                  </a:lnTo>
                  <a:lnTo>
                    <a:pt x="167701" y="457527"/>
                  </a:lnTo>
                  <a:lnTo>
                    <a:pt x="273013" y="325711"/>
                  </a:lnTo>
                  <a:lnTo>
                    <a:pt x="407849" y="325711"/>
                  </a:lnTo>
                  <a:lnTo>
                    <a:pt x="343319" y="227704"/>
                  </a:lnTo>
                  <a:lnTo>
                    <a:pt x="405576" y="130743"/>
                  </a:lnTo>
                  <a:lnTo>
                    <a:pt x="271840" y="130743"/>
                  </a:lnTo>
                  <a:lnTo>
                    <a:pt x="165054" y="0"/>
                  </a:lnTo>
                  <a:close/>
                </a:path>
                <a:path w="436245" h="457834">
                  <a:moveTo>
                    <a:pt x="407849" y="325711"/>
                  </a:moveTo>
                  <a:lnTo>
                    <a:pt x="273013" y="325711"/>
                  </a:lnTo>
                  <a:lnTo>
                    <a:pt x="436116" y="368642"/>
                  </a:lnTo>
                  <a:lnTo>
                    <a:pt x="407849" y="325711"/>
                  </a:lnTo>
                  <a:close/>
                </a:path>
                <a:path w="436245" h="457834">
                  <a:moveTo>
                    <a:pt x="434432" y="85802"/>
                  </a:moveTo>
                  <a:lnTo>
                    <a:pt x="271840" y="130743"/>
                  </a:lnTo>
                  <a:lnTo>
                    <a:pt x="405576" y="130743"/>
                  </a:lnTo>
                  <a:lnTo>
                    <a:pt x="434432" y="85802"/>
                  </a:lnTo>
                  <a:close/>
                </a:path>
              </a:pathLst>
            </a:custGeom>
            <a:solidFill>
              <a:srgbClr val="003399"/>
            </a:solidFill>
          </p:spPr>
          <p:txBody>
            <a:bodyPr wrap="square" lIns="0" tIns="0" rIns="0" bIns="0" rtlCol="0"/>
            <a:lstStyle/>
            <a:p>
              <a:endParaRPr/>
            </a:p>
          </p:txBody>
        </p:sp>
        <p:sp>
          <p:nvSpPr>
            <p:cNvPr id="27" name="object 54">
              <a:extLst>
                <a:ext uri="{FF2B5EF4-FFF2-40B4-BE49-F238E27FC236}">
                  <a16:creationId xmlns:a16="http://schemas.microsoft.com/office/drawing/2014/main" xmlns="" id="{44205083-0C31-4601-96FE-415891A0D859}"/>
                </a:ext>
              </a:extLst>
            </p:cNvPr>
            <p:cNvSpPr/>
            <p:nvPr/>
          </p:nvSpPr>
          <p:spPr>
            <a:xfrm>
              <a:off x="6008823" y="13803110"/>
              <a:ext cx="448309" cy="455295"/>
            </a:xfrm>
            <a:custGeom>
              <a:avLst/>
              <a:gdLst/>
              <a:ahLst/>
              <a:cxnLst/>
              <a:rect l="l" t="t" r="r" b="b"/>
              <a:pathLst>
                <a:path w="448310" h="455294">
                  <a:moveTo>
                    <a:pt x="301553" y="336107"/>
                  </a:moveTo>
                  <a:lnTo>
                    <a:pt x="188727" y="336107"/>
                  </a:lnTo>
                  <a:lnTo>
                    <a:pt x="308681" y="454721"/>
                  </a:lnTo>
                  <a:lnTo>
                    <a:pt x="301553" y="336107"/>
                  </a:lnTo>
                  <a:close/>
                </a:path>
                <a:path w="448310" h="455294">
                  <a:moveTo>
                    <a:pt x="0" y="116687"/>
                  </a:moveTo>
                  <a:lnTo>
                    <a:pt x="107372" y="247171"/>
                  </a:lnTo>
                  <a:lnTo>
                    <a:pt x="31672" y="397818"/>
                  </a:lnTo>
                  <a:lnTo>
                    <a:pt x="188727" y="336107"/>
                  </a:lnTo>
                  <a:lnTo>
                    <a:pt x="301553" y="336107"/>
                  </a:lnTo>
                  <a:lnTo>
                    <a:pt x="298554" y="286190"/>
                  </a:lnTo>
                  <a:lnTo>
                    <a:pt x="448304" y="208730"/>
                  </a:lnTo>
                  <a:lnTo>
                    <a:pt x="284908" y="166528"/>
                  </a:lnTo>
                  <a:lnTo>
                    <a:pt x="280924" y="142261"/>
                  </a:lnTo>
                  <a:lnTo>
                    <a:pt x="166931" y="142261"/>
                  </a:lnTo>
                  <a:lnTo>
                    <a:pt x="0" y="116687"/>
                  </a:lnTo>
                  <a:close/>
                </a:path>
                <a:path w="448310" h="455294">
                  <a:moveTo>
                    <a:pt x="257567" y="0"/>
                  </a:moveTo>
                  <a:lnTo>
                    <a:pt x="166931" y="142261"/>
                  </a:lnTo>
                  <a:lnTo>
                    <a:pt x="280924" y="142261"/>
                  </a:lnTo>
                  <a:lnTo>
                    <a:pt x="257567" y="0"/>
                  </a:lnTo>
                  <a:close/>
                </a:path>
              </a:pathLst>
            </a:custGeom>
            <a:solidFill>
              <a:srgbClr val="003399"/>
            </a:solidFill>
          </p:spPr>
          <p:txBody>
            <a:bodyPr wrap="square" lIns="0" tIns="0" rIns="0" bIns="0" rtlCol="0"/>
            <a:lstStyle/>
            <a:p>
              <a:endParaRPr/>
            </a:p>
          </p:txBody>
        </p:sp>
        <p:sp>
          <p:nvSpPr>
            <p:cNvPr id="28" name="object 55">
              <a:extLst>
                <a:ext uri="{FF2B5EF4-FFF2-40B4-BE49-F238E27FC236}">
                  <a16:creationId xmlns:a16="http://schemas.microsoft.com/office/drawing/2014/main" xmlns="" id="{A1913A69-1B7C-4947-8B0E-D051F1B4C801}"/>
                </a:ext>
              </a:extLst>
            </p:cNvPr>
            <p:cNvSpPr/>
            <p:nvPr/>
          </p:nvSpPr>
          <p:spPr>
            <a:xfrm>
              <a:off x="6607430" y="13204825"/>
              <a:ext cx="455295" cy="447675"/>
            </a:xfrm>
            <a:custGeom>
              <a:avLst/>
              <a:gdLst/>
              <a:ahLst/>
              <a:cxnLst/>
              <a:rect l="l" t="t" r="r" b="b"/>
              <a:pathLst>
                <a:path w="455295" h="447675">
                  <a:moveTo>
                    <a:pt x="114308" y="0"/>
                  </a:moveTo>
                  <a:lnTo>
                    <a:pt x="141315" y="166813"/>
                  </a:lnTo>
                  <a:lnTo>
                    <a:pt x="0" y="258781"/>
                  </a:lnTo>
                  <a:lnTo>
                    <a:pt x="166746" y="284598"/>
                  </a:lnTo>
                  <a:lnTo>
                    <a:pt x="210598" y="447508"/>
                  </a:lnTo>
                  <a:lnTo>
                    <a:pt x="286776" y="296853"/>
                  </a:lnTo>
                  <a:lnTo>
                    <a:pt x="446576" y="296853"/>
                  </a:lnTo>
                  <a:lnTo>
                    <a:pt x="335286" y="186582"/>
                  </a:lnTo>
                  <a:lnTo>
                    <a:pt x="366021" y="106183"/>
                  </a:lnTo>
                  <a:lnTo>
                    <a:pt x="245605" y="106183"/>
                  </a:lnTo>
                  <a:lnTo>
                    <a:pt x="114308" y="0"/>
                  </a:lnTo>
                  <a:close/>
                </a:path>
                <a:path w="455295" h="447675">
                  <a:moveTo>
                    <a:pt x="446576" y="296853"/>
                  </a:moveTo>
                  <a:lnTo>
                    <a:pt x="286776" y="296853"/>
                  </a:lnTo>
                  <a:lnTo>
                    <a:pt x="455140" y="305339"/>
                  </a:lnTo>
                  <a:lnTo>
                    <a:pt x="446576" y="296853"/>
                  </a:lnTo>
                  <a:close/>
                </a:path>
                <a:path w="455295" h="447675">
                  <a:moveTo>
                    <a:pt x="395539" y="28966"/>
                  </a:moveTo>
                  <a:lnTo>
                    <a:pt x="245605" y="106183"/>
                  </a:lnTo>
                  <a:lnTo>
                    <a:pt x="366021" y="106183"/>
                  </a:lnTo>
                  <a:lnTo>
                    <a:pt x="395539" y="28966"/>
                  </a:lnTo>
                  <a:close/>
                </a:path>
              </a:pathLst>
            </a:custGeom>
            <a:solidFill>
              <a:srgbClr val="003399"/>
            </a:solidFill>
          </p:spPr>
          <p:txBody>
            <a:bodyPr wrap="square" lIns="0" tIns="0" rIns="0" bIns="0" rtlCol="0"/>
            <a:lstStyle/>
            <a:p>
              <a:endParaRPr/>
            </a:p>
          </p:txBody>
        </p:sp>
        <p:sp>
          <p:nvSpPr>
            <p:cNvPr id="29" name="object 56">
              <a:extLst>
                <a:ext uri="{FF2B5EF4-FFF2-40B4-BE49-F238E27FC236}">
                  <a16:creationId xmlns:a16="http://schemas.microsoft.com/office/drawing/2014/main" xmlns="" id="{AC3FEC33-7C4A-4D2D-8683-03054D2AA2AC}"/>
                </a:ext>
              </a:extLst>
            </p:cNvPr>
            <p:cNvSpPr/>
            <p:nvPr/>
          </p:nvSpPr>
          <p:spPr>
            <a:xfrm>
              <a:off x="6531439" y="13210486"/>
              <a:ext cx="3078385" cy="3726956"/>
            </a:xfrm>
            <a:prstGeom prst="rect">
              <a:avLst/>
            </a:prstGeom>
            <a:blipFill>
              <a:blip r:embed="rId3" cstate="print"/>
              <a:stretch>
                <a:fillRect/>
              </a:stretch>
            </a:blipFill>
          </p:spPr>
          <p:txBody>
            <a:bodyPr wrap="square" lIns="0" tIns="0" rIns="0" bIns="0" rtlCol="0"/>
            <a:lstStyle/>
            <a:p>
              <a:endParaRPr/>
            </a:p>
          </p:txBody>
        </p:sp>
      </p:grpSp>
      <p:pic>
        <p:nvPicPr>
          <p:cNvPr id="30" name="Immagine 29">
            <a:extLst>
              <a:ext uri="{FF2B5EF4-FFF2-40B4-BE49-F238E27FC236}">
                <a16:creationId xmlns:a16="http://schemas.microsoft.com/office/drawing/2014/main" xmlns="" id="{F6C1C22D-194E-4049-90E4-CE09F7DDB156}"/>
              </a:ext>
            </a:extLst>
          </p:cNvPr>
          <p:cNvPicPr>
            <a:picLocks noChangeAspect="1"/>
          </p:cNvPicPr>
          <p:nvPr userDrawn="1"/>
        </p:nvPicPr>
        <p:blipFill>
          <a:blip r:embed="rId2"/>
          <a:stretch>
            <a:fillRect/>
          </a:stretch>
        </p:blipFill>
        <p:spPr>
          <a:xfrm rot="19703064">
            <a:off x="10231893" y="2407144"/>
            <a:ext cx="6162675" cy="5905500"/>
          </a:xfrm>
          <a:prstGeom prst="rect">
            <a:avLst/>
          </a:prstGeom>
        </p:spPr>
      </p:pic>
      <p:sp>
        <p:nvSpPr>
          <p:cNvPr id="31" name="Rettangolo 30">
            <a:extLst>
              <a:ext uri="{FF2B5EF4-FFF2-40B4-BE49-F238E27FC236}">
                <a16:creationId xmlns:a16="http://schemas.microsoft.com/office/drawing/2014/main" xmlns="" id="{5A6A6963-E124-4ADB-8C75-58C683E5EF95}"/>
              </a:ext>
            </a:extLst>
          </p:cNvPr>
          <p:cNvSpPr/>
          <p:nvPr userDrawn="1"/>
        </p:nvSpPr>
        <p:spPr>
          <a:xfrm>
            <a:off x="253038" y="0"/>
            <a:ext cx="892629" cy="119742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32" name="Connettore diritto 31">
            <a:extLst>
              <a:ext uri="{FF2B5EF4-FFF2-40B4-BE49-F238E27FC236}">
                <a16:creationId xmlns:a16="http://schemas.microsoft.com/office/drawing/2014/main" xmlns="" id="{374E7053-C014-4645-B457-0F48E86D7CFF}"/>
              </a:ext>
            </a:extLst>
          </p:cNvPr>
          <p:cNvCxnSpPr>
            <a:cxnSpLocks/>
          </p:cNvCxnSpPr>
          <p:nvPr userDrawn="1"/>
        </p:nvCxnSpPr>
        <p:spPr>
          <a:xfrm>
            <a:off x="239485" y="6111837"/>
            <a:ext cx="11501001" cy="0"/>
          </a:xfrm>
          <a:prstGeom prst="line">
            <a:avLst/>
          </a:prstGeom>
          <a:ln w="28575">
            <a:solidFill>
              <a:srgbClr val="003399"/>
            </a:solidFill>
          </a:ln>
        </p:spPr>
        <p:style>
          <a:lnRef idx="1">
            <a:schemeClr val="dk1"/>
          </a:lnRef>
          <a:fillRef idx="0">
            <a:schemeClr val="dk1"/>
          </a:fillRef>
          <a:effectRef idx="0">
            <a:schemeClr val="dk1"/>
          </a:effectRef>
          <a:fontRef idx="minor">
            <a:schemeClr val="tx1"/>
          </a:fontRef>
        </p:style>
      </p:cxnSp>
      <p:grpSp>
        <p:nvGrpSpPr>
          <p:cNvPr id="33" name="Group 9">
            <a:extLst>
              <a:ext uri="{FF2B5EF4-FFF2-40B4-BE49-F238E27FC236}">
                <a16:creationId xmlns:a16="http://schemas.microsoft.com/office/drawing/2014/main" xmlns="" id="{7A5AD74D-A260-4E1F-8DCC-EC552BF85139}"/>
              </a:ext>
            </a:extLst>
          </p:cNvPr>
          <p:cNvGrpSpPr>
            <a:grpSpLocks noChangeAspect="1"/>
          </p:cNvGrpSpPr>
          <p:nvPr userDrawn="1"/>
        </p:nvGrpSpPr>
        <p:grpSpPr>
          <a:xfrm>
            <a:off x="345499" y="80904"/>
            <a:ext cx="707706" cy="1035621"/>
            <a:chOff x="5729731" y="12946325"/>
            <a:chExt cx="3934794" cy="5757967"/>
          </a:xfrm>
        </p:grpSpPr>
        <p:sp>
          <p:nvSpPr>
            <p:cNvPr id="34" name="object 44">
              <a:extLst>
                <a:ext uri="{FF2B5EF4-FFF2-40B4-BE49-F238E27FC236}">
                  <a16:creationId xmlns:a16="http://schemas.microsoft.com/office/drawing/2014/main" xmlns="" id="{E06EA910-D885-4A9D-ABEF-1C0262780102}"/>
                </a:ext>
              </a:extLst>
            </p:cNvPr>
            <p:cNvSpPr/>
            <p:nvPr/>
          </p:nvSpPr>
          <p:spPr>
            <a:xfrm>
              <a:off x="8210008" y="17394287"/>
              <a:ext cx="1427480" cy="1310005"/>
            </a:xfrm>
            <a:custGeom>
              <a:avLst/>
              <a:gdLst/>
              <a:ahLst/>
              <a:cxnLst/>
              <a:rect l="l" t="t" r="r" b="b"/>
              <a:pathLst>
                <a:path w="1427479" h="1310005">
                  <a:moveTo>
                    <a:pt x="456120" y="0"/>
                  </a:moveTo>
                  <a:lnTo>
                    <a:pt x="108076" y="0"/>
                  </a:lnTo>
                  <a:lnTo>
                    <a:pt x="0" y="1309765"/>
                  </a:lnTo>
                  <a:lnTo>
                    <a:pt x="322402" y="1309765"/>
                  </a:lnTo>
                  <a:lnTo>
                    <a:pt x="362703" y="719885"/>
                  </a:lnTo>
                  <a:lnTo>
                    <a:pt x="365791" y="643809"/>
                  </a:lnTo>
                  <a:lnTo>
                    <a:pt x="365478" y="579079"/>
                  </a:lnTo>
                  <a:lnTo>
                    <a:pt x="363732" y="520514"/>
                  </a:lnTo>
                  <a:lnTo>
                    <a:pt x="362703" y="500081"/>
                  </a:lnTo>
                  <a:lnTo>
                    <a:pt x="628336" y="500081"/>
                  </a:lnTo>
                  <a:lnTo>
                    <a:pt x="456120" y="0"/>
                  </a:lnTo>
                  <a:close/>
                </a:path>
                <a:path w="1427479" h="1310005">
                  <a:moveTo>
                    <a:pt x="1361314" y="500081"/>
                  </a:moveTo>
                  <a:lnTo>
                    <a:pt x="1066145" y="500081"/>
                  </a:lnTo>
                  <a:lnTo>
                    <a:pt x="1062013" y="571512"/>
                  </a:lnTo>
                  <a:lnTo>
                    <a:pt x="1060635" y="618219"/>
                  </a:lnTo>
                  <a:lnTo>
                    <a:pt x="1062013" y="660808"/>
                  </a:lnTo>
                  <a:lnTo>
                    <a:pt x="1066145" y="719885"/>
                  </a:lnTo>
                  <a:lnTo>
                    <a:pt x="1106420" y="1309765"/>
                  </a:lnTo>
                  <a:lnTo>
                    <a:pt x="1426997" y="1309765"/>
                  </a:lnTo>
                  <a:lnTo>
                    <a:pt x="1361314" y="500081"/>
                  </a:lnTo>
                  <a:close/>
                </a:path>
                <a:path w="1427479" h="1310005">
                  <a:moveTo>
                    <a:pt x="628336" y="500081"/>
                  </a:moveTo>
                  <a:lnTo>
                    <a:pt x="366338" y="500081"/>
                  </a:lnTo>
                  <a:lnTo>
                    <a:pt x="392220" y="580800"/>
                  </a:lnTo>
                  <a:lnTo>
                    <a:pt x="408480" y="630602"/>
                  </a:lnTo>
                  <a:lnTo>
                    <a:pt x="421987" y="670095"/>
                  </a:lnTo>
                  <a:lnTo>
                    <a:pt x="439609" y="719885"/>
                  </a:lnTo>
                  <a:lnTo>
                    <a:pt x="577012" y="1099082"/>
                  </a:lnTo>
                  <a:lnTo>
                    <a:pt x="851802" y="1099082"/>
                  </a:lnTo>
                  <a:lnTo>
                    <a:pt x="971255" y="769342"/>
                  </a:lnTo>
                  <a:lnTo>
                    <a:pt x="712581" y="769342"/>
                  </a:lnTo>
                  <a:lnTo>
                    <a:pt x="690931" y="691790"/>
                  </a:lnTo>
                  <a:lnTo>
                    <a:pt x="676845" y="643425"/>
                  </a:lnTo>
                  <a:lnTo>
                    <a:pt x="664139" y="603985"/>
                  </a:lnTo>
                  <a:lnTo>
                    <a:pt x="628336" y="500081"/>
                  </a:lnTo>
                  <a:close/>
                </a:path>
                <a:path w="1427479" h="1310005">
                  <a:moveTo>
                    <a:pt x="1320747" y="0"/>
                  </a:moveTo>
                  <a:lnTo>
                    <a:pt x="972686" y="0"/>
                  </a:lnTo>
                  <a:lnTo>
                    <a:pt x="782175" y="553206"/>
                  </a:lnTo>
                  <a:lnTo>
                    <a:pt x="759516" y="622528"/>
                  </a:lnTo>
                  <a:lnTo>
                    <a:pt x="738227" y="692875"/>
                  </a:lnTo>
                  <a:lnTo>
                    <a:pt x="722431" y="747421"/>
                  </a:lnTo>
                  <a:lnTo>
                    <a:pt x="716250" y="769342"/>
                  </a:lnTo>
                  <a:lnTo>
                    <a:pt x="971255" y="769342"/>
                  </a:lnTo>
                  <a:lnTo>
                    <a:pt x="989171" y="719885"/>
                  </a:lnTo>
                  <a:lnTo>
                    <a:pt x="1012993" y="650774"/>
                  </a:lnTo>
                  <a:lnTo>
                    <a:pt x="1036814" y="579079"/>
                  </a:lnTo>
                  <a:lnTo>
                    <a:pt x="1055138" y="522836"/>
                  </a:lnTo>
                  <a:lnTo>
                    <a:pt x="1062468" y="500081"/>
                  </a:lnTo>
                  <a:lnTo>
                    <a:pt x="1361314" y="500081"/>
                  </a:lnTo>
                  <a:lnTo>
                    <a:pt x="1320747" y="0"/>
                  </a:lnTo>
                  <a:close/>
                </a:path>
              </a:pathLst>
            </a:custGeom>
            <a:solidFill>
              <a:srgbClr val="003399"/>
            </a:solidFill>
          </p:spPr>
          <p:txBody>
            <a:bodyPr wrap="square" lIns="0" tIns="0" rIns="0" bIns="0" rtlCol="0"/>
            <a:lstStyle/>
            <a:p>
              <a:endParaRPr/>
            </a:p>
          </p:txBody>
        </p:sp>
        <p:sp>
          <p:nvSpPr>
            <p:cNvPr id="35" name="object 45">
              <a:extLst>
                <a:ext uri="{FF2B5EF4-FFF2-40B4-BE49-F238E27FC236}">
                  <a16:creationId xmlns:a16="http://schemas.microsoft.com/office/drawing/2014/main" xmlns="" id="{0D4DF8C2-83C9-4944-8548-04F5CD802156}"/>
                </a:ext>
              </a:extLst>
            </p:cNvPr>
            <p:cNvSpPr/>
            <p:nvPr/>
          </p:nvSpPr>
          <p:spPr>
            <a:xfrm>
              <a:off x="5729731" y="17394280"/>
              <a:ext cx="2423795" cy="1310005"/>
            </a:xfrm>
            <a:custGeom>
              <a:avLst/>
              <a:gdLst/>
              <a:ahLst/>
              <a:cxnLst/>
              <a:rect l="l" t="t" r="r" b="b"/>
              <a:pathLst>
                <a:path w="2423795" h="1310005">
                  <a:moveTo>
                    <a:pt x="1747573" y="0"/>
                  </a:moveTo>
                  <a:lnTo>
                    <a:pt x="1282272" y="0"/>
                  </a:lnTo>
                  <a:lnTo>
                    <a:pt x="1282272" y="1309773"/>
                  </a:lnTo>
                  <a:lnTo>
                    <a:pt x="1747573" y="1309773"/>
                  </a:lnTo>
                  <a:lnTo>
                    <a:pt x="1800481" y="1308387"/>
                  </a:lnTo>
                  <a:lnTo>
                    <a:pt x="1851650" y="1304256"/>
                  </a:lnTo>
                  <a:lnTo>
                    <a:pt x="1901021" y="1297418"/>
                  </a:lnTo>
                  <a:lnTo>
                    <a:pt x="1948540" y="1287912"/>
                  </a:lnTo>
                  <a:lnTo>
                    <a:pt x="1994148" y="1275776"/>
                  </a:lnTo>
                  <a:lnTo>
                    <a:pt x="2037788" y="1261051"/>
                  </a:lnTo>
                  <a:lnTo>
                    <a:pt x="2079404" y="1243775"/>
                  </a:lnTo>
                  <a:lnTo>
                    <a:pt x="2118939" y="1223986"/>
                  </a:lnTo>
                  <a:lnTo>
                    <a:pt x="2156336" y="1201723"/>
                  </a:lnTo>
                  <a:lnTo>
                    <a:pt x="2191538" y="1177026"/>
                  </a:lnTo>
                  <a:lnTo>
                    <a:pt x="2224488" y="1149934"/>
                  </a:lnTo>
                  <a:lnTo>
                    <a:pt x="2255129" y="1120484"/>
                  </a:lnTo>
                  <a:lnTo>
                    <a:pt x="2283405" y="1088717"/>
                  </a:lnTo>
                  <a:lnTo>
                    <a:pt x="2309257" y="1054670"/>
                  </a:lnTo>
                  <a:lnTo>
                    <a:pt x="2321937" y="1034984"/>
                  </a:lnTo>
                  <a:lnTo>
                    <a:pt x="1602849" y="1034984"/>
                  </a:lnTo>
                  <a:lnTo>
                    <a:pt x="1602849" y="274772"/>
                  </a:lnTo>
                  <a:lnTo>
                    <a:pt x="2324433" y="274772"/>
                  </a:lnTo>
                  <a:lnTo>
                    <a:pt x="2309257" y="251431"/>
                  </a:lnTo>
                  <a:lnTo>
                    <a:pt x="2283405" y="217735"/>
                  </a:lnTo>
                  <a:lnTo>
                    <a:pt x="2255129" y="186327"/>
                  </a:lnTo>
                  <a:lnTo>
                    <a:pt x="2224488" y="157240"/>
                  </a:lnTo>
                  <a:lnTo>
                    <a:pt x="2191538" y="130507"/>
                  </a:lnTo>
                  <a:lnTo>
                    <a:pt x="2156336" y="106161"/>
                  </a:lnTo>
                  <a:lnTo>
                    <a:pt x="2118939" y="84237"/>
                  </a:lnTo>
                  <a:lnTo>
                    <a:pt x="2079404" y="64766"/>
                  </a:lnTo>
                  <a:lnTo>
                    <a:pt x="2037788" y="47784"/>
                  </a:lnTo>
                  <a:lnTo>
                    <a:pt x="1994148" y="33322"/>
                  </a:lnTo>
                  <a:lnTo>
                    <a:pt x="1948540" y="21415"/>
                  </a:lnTo>
                  <a:lnTo>
                    <a:pt x="1901021" y="12096"/>
                  </a:lnTo>
                  <a:lnTo>
                    <a:pt x="1851650" y="5398"/>
                  </a:lnTo>
                  <a:lnTo>
                    <a:pt x="1800481" y="1355"/>
                  </a:lnTo>
                  <a:lnTo>
                    <a:pt x="1747573" y="0"/>
                  </a:lnTo>
                  <a:close/>
                </a:path>
                <a:path w="2423795" h="1310005">
                  <a:moveTo>
                    <a:pt x="2324433" y="274772"/>
                  </a:moveTo>
                  <a:lnTo>
                    <a:pt x="1734724" y="274772"/>
                  </a:lnTo>
                  <a:lnTo>
                    <a:pt x="1783246" y="277045"/>
                  </a:lnTo>
                  <a:lnTo>
                    <a:pt x="1828921" y="283850"/>
                  </a:lnTo>
                  <a:lnTo>
                    <a:pt x="1871571" y="295166"/>
                  </a:lnTo>
                  <a:lnTo>
                    <a:pt x="1911013" y="310975"/>
                  </a:lnTo>
                  <a:lnTo>
                    <a:pt x="1947069" y="331256"/>
                  </a:lnTo>
                  <a:lnTo>
                    <a:pt x="1979558" y="355990"/>
                  </a:lnTo>
                  <a:lnTo>
                    <a:pt x="2008299" y="385155"/>
                  </a:lnTo>
                  <a:lnTo>
                    <a:pt x="2033113" y="418733"/>
                  </a:lnTo>
                  <a:lnTo>
                    <a:pt x="2053819" y="456703"/>
                  </a:lnTo>
                  <a:lnTo>
                    <a:pt x="2070238" y="499046"/>
                  </a:lnTo>
                  <a:lnTo>
                    <a:pt x="2082188" y="545741"/>
                  </a:lnTo>
                  <a:lnTo>
                    <a:pt x="2089491" y="596769"/>
                  </a:lnTo>
                  <a:lnTo>
                    <a:pt x="2091965" y="652109"/>
                  </a:lnTo>
                  <a:lnTo>
                    <a:pt x="2089581" y="707907"/>
                  </a:lnTo>
                  <a:lnTo>
                    <a:pt x="2082518" y="759442"/>
                  </a:lnTo>
                  <a:lnTo>
                    <a:pt x="2070912" y="806680"/>
                  </a:lnTo>
                  <a:lnTo>
                    <a:pt x="2054898" y="849585"/>
                  </a:lnTo>
                  <a:lnTo>
                    <a:pt x="2034611" y="888122"/>
                  </a:lnTo>
                  <a:lnTo>
                    <a:pt x="2010187" y="922257"/>
                  </a:lnTo>
                  <a:lnTo>
                    <a:pt x="1981760" y="951954"/>
                  </a:lnTo>
                  <a:lnTo>
                    <a:pt x="1949466" y="977178"/>
                  </a:lnTo>
                  <a:lnTo>
                    <a:pt x="1913441" y="997895"/>
                  </a:lnTo>
                  <a:lnTo>
                    <a:pt x="1873818" y="1014069"/>
                  </a:lnTo>
                  <a:lnTo>
                    <a:pt x="1830735" y="1025665"/>
                  </a:lnTo>
                  <a:lnTo>
                    <a:pt x="1784325" y="1032648"/>
                  </a:lnTo>
                  <a:lnTo>
                    <a:pt x="1734724" y="1034984"/>
                  </a:lnTo>
                  <a:lnTo>
                    <a:pt x="2321937" y="1034984"/>
                  </a:lnTo>
                  <a:lnTo>
                    <a:pt x="2353466" y="979895"/>
                  </a:lnTo>
                  <a:lnTo>
                    <a:pt x="2371709" y="939245"/>
                  </a:lnTo>
                  <a:lnTo>
                    <a:pt x="2387302" y="896471"/>
                  </a:lnTo>
                  <a:lnTo>
                    <a:pt x="2400187" y="851613"/>
                  </a:lnTo>
                  <a:lnTo>
                    <a:pt x="2410308" y="804708"/>
                  </a:lnTo>
                  <a:lnTo>
                    <a:pt x="2417607" y="755797"/>
                  </a:lnTo>
                  <a:lnTo>
                    <a:pt x="2422029" y="704918"/>
                  </a:lnTo>
                  <a:lnTo>
                    <a:pt x="2423515" y="652109"/>
                  </a:lnTo>
                  <a:lnTo>
                    <a:pt x="2422029" y="599331"/>
                  </a:lnTo>
                  <a:lnTo>
                    <a:pt x="2417607" y="548539"/>
                  </a:lnTo>
                  <a:lnTo>
                    <a:pt x="2410308" y="499767"/>
                  </a:lnTo>
                  <a:lnTo>
                    <a:pt x="2400187" y="453049"/>
                  </a:lnTo>
                  <a:lnTo>
                    <a:pt x="2387302" y="408418"/>
                  </a:lnTo>
                  <a:lnTo>
                    <a:pt x="2371709" y="365907"/>
                  </a:lnTo>
                  <a:lnTo>
                    <a:pt x="2353466" y="325550"/>
                  </a:lnTo>
                  <a:lnTo>
                    <a:pt x="2332630" y="287380"/>
                  </a:lnTo>
                  <a:lnTo>
                    <a:pt x="2324433" y="274772"/>
                  </a:lnTo>
                  <a:close/>
                </a:path>
                <a:path w="2423795" h="1310005">
                  <a:moveTo>
                    <a:pt x="782200" y="0"/>
                  </a:moveTo>
                  <a:lnTo>
                    <a:pt x="445146" y="0"/>
                  </a:lnTo>
                  <a:lnTo>
                    <a:pt x="0" y="1309773"/>
                  </a:lnTo>
                  <a:lnTo>
                    <a:pt x="329732" y="1309773"/>
                  </a:lnTo>
                  <a:lnTo>
                    <a:pt x="408498" y="1034984"/>
                  </a:lnTo>
                  <a:lnTo>
                    <a:pt x="1133942" y="1034984"/>
                  </a:lnTo>
                  <a:lnTo>
                    <a:pt x="1046788" y="778539"/>
                  </a:lnTo>
                  <a:lnTo>
                    <a:pt x="483612" y="778539"/>
                  </a:lnTo>
                  <a:lnTo>
                    <a:pt x="558718" y="523887"/>
                  </a:lnTo>
                  <a:lnTo>
                    <a:pt x="577068" y="453910"/>
                  </a:lnTo>
                  <a:lnTo>
                    <a:pt x="594210" y="380327"/>
                  </a:lnTo>
                  <a:lnTo>
                    <a:pt x="606885" y="322199"/>
                  </a:lnTo>
                  <a:lnTo>
                    <a:pt x="611834" y="298587"/>
                  </a:lnTo>
                  <a:lnTo>
                    <a:pt x="883676" y="298587"/>
                  </a:lnTo>
                  <a:lnTo>
                    <a:pt x="782200" y="0"/>
                  </a:lnTo>
                  <a:close/>
                </a:path>
                <a:path w="2423795" h="1310005">
                  <a:moveTo>
                    <a:pt x="1133942" y="1034984"/>
                  </a:moveTo>
                  <a:lnTo>
                    <a:pt x="817005" y="1034984"/>
                  </a:lnTo>
                  <a:lnTo>
                    <a:pt x="897606" y="1309773"/>
                  </a:lnTo>
                  <a:lnTo>
                    <a:pt x="1227330" y="1309773"/>
                  </a:lnTo>
                  <a:lnTo>
                    <a:pt x="1133942" y="1034984"/>
                  </a:lnTo>
                  <a:close/>
                </a:path>
                <a:path w="2423795" h="1310005">
                  <a:moveTo>
                    <a:pt x="883676" y="298587"/>
                  </a:moveTo>
                  <a:lnTo>
                    <a:pt x="615495" y="298587"/>
                  </a:lnTo>
                  <a:lnTo>
                    <a:pt x="632817" y="382474"/>
                  </a:lnTo>
                  <a:lnTo>
                    <a:pt x="644125" y="433905"/>
                  </a:lnTo>
                  <a:lnTo>
                    <a:pt x="654402" y="474002"/>
                  </a:lnTo>
                  <a:lnTo>
                    <a:pt x="668628" y="523887"/>
                  </a:lnTo>
                  <a:lnTo>
                    <a:pt x="741891" y="778539"/>
                  </a:lnTo>
                  <a:lnTo>
                    <a:pt x="1046788" y="778539"/>
                  </a:lnTo>
                  <a:lnTo>
                    <a:pt x="883676" y="298587"/>
                  </a:lnTo>
                  <a:close/>
                </a:path>
              </a:pathLst>
            </a:custGeom>
            <a:solidFill>
              <a:srgbClr val="003399"/>
            </a:solidFill>
          </p:spPr>
          <p:txBody>
            <a:bodyPr wrap="square" lIns="0" tIns="0" rIns="0" bIns="0" rtlCol="0"/>
            <a:lstStyle/>
            <a:p>
              <a:endParaRPr/>
            </a:p>
          </p:txBody>
        </p:sp>
        <p:sp>
          <p:nvSpPr>
            <p:cNvPr id="36" name="object 46">
              <a:extLst>
                <a:ext uri="{FF2B5EF4-FFF2-40B4-BE49-F238E27FC236}">
                  <a16:creationId xmlns:a16="http://schemas.microsoft.com/office/drawing/2014/main" xmlns="" id="{1578E694-6AEF-4DCD-9254-1CA735B9D786}"/>
                </a:ext>
              </a:extLst>
            </p:cNvPr>
            <p:cNvSpPr/>
            <p:nvPr/>
          </p:nvSpPr>
          <p:spPr>
            <a:xfrm>
              <a:off x="5738321" y="17089704"/>
              <a:ext cx="3926204" cy="0"/>
            </a:xfrm>
            <a:custGeom>
              <a:avLst/>
              <a:gdLst/>
              <a:ahLst/>
              <a:cxnLst/>
              <a:rect l="l" t="t" r="r" b="b"/>
              <a:pathLst>
                <a:path w="3926204">
                  <a:moveTo>
                    <a:pt x="0" y="0"/>
                  </a:moveTo>
                  <a:lnTo>
                    <a:pt x="3926129" y="0"/>
                  </a:lnTo>
                </a:path>
              </a:pathLst>
            </a:custGeom>
            <a:ln w="40752">
              <a:solidFill>
                <a:srgbClr val="003399"/>
              </a:solidFill>
            </a:ln>
          </p:spPr>
          <p:txBody>
            <a:bodyPr wrap="square" lIns="0" tIns="0" rIns="0" bIns="0" rtlCol="0"/>
            <a:lstStyle/>
            <a:p>
              <a:endParaRPr/>
            </a:p>
          </p:txBody>
        </p:sp>
        <p:sp>
          <p:nvSpPr>
            <p:cNvPr id="37" name="object 47">
              <a:extLst>
                <a:ext uri="{FF2B5EF4-FFF2-40B4-BE49-F238E27FC236}">
                  <a16:creationId xmlns:a16="http://schemas.microsoft.com/office/drawing/2014/main" xmlns="" id="{E786B5E7-174E-4170-B20B-ED8781DC0573}"/>
                </a:ext>
              </a:extLst>
            </p:cNvPr>
            <p:cNvSpPr/>
            <p:nvPr/>
          </p:nvSpPr>
          <p:spPr>
            <a:xfrm>
              <a:off x="7464267" y="12946325"/>
              <a:ext cx="457834" cy="435609"/>
            </a:xfrm>
            <a:custGeom>
              <a:avLst/>
              <a:gdLst/>
              <a:ahLst/>
              <a:cxnLst/>
              <a:rect l="l" t="t" r="r" b="b"/>
              <a:pathLst>
                <a:path w="457834" h="435609">
                  <a:moveTo>
                    <a:pt x="228650" y="0"/>
                  </a:moveTo>
                  <a:lnTo>
                    <a:pt x="168396" y="157741"/>
                  </a:lnTo>
                  <a:lnTo>
                    <a:pt x="0" y="166512"/>
                  </a:lnTo>
                  <a:lnTo>
                    <a:pt x="131371" y="272418"/>
                  </a:lnTo>
                  <a:lnTo>
                    <a:pt x="87553" y="435387"/>
                  </a:lnTo>
                  <a:lnTo>
                    <a:pt x="228977" y="343235"/>
                  </a:lnTo>
                  <a:lnTo>
                    <a:pt x="345526" y="343235"/>
                  </a:lnTo>
                  <a:lnTo>
                    <a:pt x="326331" y="272251"/>
                  </a:lnTo>
                  <a:lnTo>
                    <a:pt x="457519" y="166101"/>
                  </a:lnTo>
                  <a:lnTo>
                    <a:pt x="289046" y="157599"/>
                  </a:lnTo>
                  <a:lnTo>
                    <a:pt x="228650" y="0"/>
                  </a:lnTo>
                  <a:close/>
                </a:path>
                <a:path w="457834" h="435609">
                  <a:moveTo>
                    <a:pt x="345526" y="343235"/>
                  </a:moveTo>
                  <a:lnTo>
                    <a:pt x="228977" y="343235"/>
                  </a:lnTo>
                  <a:lnTo>
                    <a:pt x="370367" y="435102"/>
                  </a:lnTo>
                  <a:lnTo>
                    <a:pt x="345526" y="343235"/>
                  </a:lnTo>
                  <a:close/>
                </a:path>
              </a:pathLst>
            </a:custGeom>
            <a:solidFill>
              <a:srgbClr val="003399"/>
            </a:solidFill>
          </p:spPr>
          <p:txBody>
            <a:bodyPr wrap="square" lIns="0" tIns="0" rIns="0" bIns="0" rtlCol="0"/>
            <a:lstStyle/>
            <a:p>
              <a:endParaRPr/>
            </a:p>
          </p:txBody>
        </p:sp>
        <p:sp>
          <p:nvSpPr>
            <p:cNvPr id="38" name="object 48">
              <a:extLst>
                <a:ext uri="{FF2B5EF4-FFF2-40B4-BE49-F238E27FC236}">
                  <a16:creationId xmlns:a16="http://schemas.microsoft.com/office/drawing/2014/main" xmlns="" id="{EDFB7069-244F-432F-A535-DA7F9A770562}"/>
                </a:ext>
              </a:extLst>
            </p:cNvPr>
            <p:cNvSpPr/>
            <p:nvPr/>
          </p:nvSpPr>
          <p:spPr>
            <a:xfrm>
              <a:off x="9186595" y="14648322"/>
              <a:ext cx="436245" cy="457834"/>
            </a:xfrm>
            <a:custGeom>
              <a:avLst/>
              <a:gdLst/>
              <a:ahLst/>
              <a:cxnLst/>
              <a:rect l="l" t="t" r="r" b="b"/>
              <a:pathLst>
                <a:path w="436245" h="457834">
                  <a:moveTo>
                    <a:pt x="277002" y="326817"/>
                  </a:moveTo>
                  <a:lnTo>
                    <a:pt x="164325" y="326817"/>
                  </a:lnTo>
                  <a:lnTo>
                    <a:pt x="271145" y="457452"/>
                  </a:lnTo>
                  <a:lnTo>
                    <a:pt x="277002" y="326817"/>
                  </a:lnTo>
                  <a:close/>
                </a:path>
                <a:path w="436245" h="457834">
                  <a:moveTo>
                    <a:pt x="0" y="88918"/>
                  </a:moveTo>
                  <a:lnTo>
                    <a:pt x="92839" y="229848"/>
                  </a:lnTo>
                  <a:lnTo>
                    <a:pt x="1717" y="371749"/>
                  </a:lnTo>
                  <a:lnTo>
                    <a:pt x="164325" y="326817"/>
                  </a:lnTo>
                  <a:lnTo>
                    <a:pt x="277002" y="326817"/>
                  </a:lnTo>
                  <a:lnTo>
                    <a:pt x="278701" y="288921"/>
                  </a:lnTo>
                  <a:lnTo>
                    <a:pt x="436083" y="227762"/>
                  </a:lnTo>
                  <a:lnTo>
                    <a:pt x="278006" y="168262"/>
                  </a:lnTo>
                  <a:lnTo>
                    <a:pt x="275921" y="131815"/>
                  </a:lnTo>
                  <a:lnTo>
                    <a:pt x="163111" y="131815"/>
                  </a:lnTo>
                  <a:lnTo>
                    <a:pt x="0" y="88918"/>
                  </a:lnTo>
                  <a:close/>
                </a:path>
                <a:path w="436245" h="457834">
                  <a:moveTo>
                    <a:pt x="268381" y="0"/>
                  </a:moveTo>
                  <a:lnTo>
                    <a:pt x="163111" y="131815"/>
                  </a:lnTo>
                  <a:lnTo>
                    <a:pt x="275921" y="131815"/>
                  </a:lnTo>
                  <a:lnTo>
                    <a:pt x="268381" y="0"/>
                  </a:lnTo>
                  <a:close/>
                </a:path>
              </a:pathLst>
            </a:custGeom>
            <a:solidFill>
              <a:srgbClr val="003399"/>
            </a:solidFill>
          </p:spPr>
          <p:txBody>
            <a:bodyPr wrap="square" lIns="0" tIns="0" rIns="0" bIns="0" rtlCol="0"/>
            <a:lstStyle/>
            <a:p>
              <a:endParaRPr/>
            </a:p>
          </p:txBody>
        </p:sp>
        <p:sp>
          <p:nvSpPr>
            <p:cNvPr id="39" name="object 49">
              <a:extLst>
                <a:ext uri="{FF2B5EF4-FFF2-40B4-BE49-F238E27FC236}">
                  <a16:creationId xmlns:a16="http://schemas.microsoft.com/office/drawing/2014/main" xmlns="" id="{54AB8F8F-0136-449E-8D64-13A73D7541A9}"/>
                </a:ext>
              </a:extLst>
            </p:cNvPr>
            <p:cNvSpPr/>
            <p:nvPr/>
          </p:nvSpPr>
          <p:spPr>
            <a:xfrm>
              <a:off x="8916999" y="15507118"/>
              <a:ext cx="448309" cy="455295"/>
            </a:xfrm>
            <a:custGeom>
              <a:avLst/>
              <a:gdLst/>
              <a:ahLst/>
              <a:cxnLst/>
              <a:rect l="l" t="t" r="r" b="b"/>
              <a:pathLst>
                <a:path w="448309" h="455294">
                  <a:moveTo>
                    <a:pt x="140092" y="0"/>
                  </a:moveTo>
                  <a:lnTo>
                    <a:pt x="149926" y="168430"/>
                  </a:lnTo>
                  <a:lnTo>
                    <a:pt x="0" y="245596"/>
                  </a:lnTo>
                  <a:lnTo>
                    <a:pt x="163211" y="288225"/>
                  </a:lnTo>
                  <a:lnTo>
                    <a:pt x="190260" y="454763"/>
                  </a:lnTo>
                  <a:lnTo>
                    <a:pt x="281189" y="312685"/>
                  </a:lnTo>
                  <a:lnTo>
                    <a:pt x="426855" y="312685"/>
                  </a:lnTo>
                  <a:lnTo>
                    <a:pt x="341007" y="207884"/>
                  </a:lnTo>
                  <a:lnTo>
                    <a:pt x="385954" y="118857"/>
                  </a:lnTo>
                  <a:lnTo>
                    <a:pt x="259837" y="118857"/>
                  </a:lnTo>
                  <a:lnTo>
                    <a:pt x="140092" y="0"/>
                  </a:lnTo>
                  <a:close/>
                </a:path>
                <a:path w="448309" h="455294">
                  <a:moveTo>
                    <a:pt x="426855" y="312685"/>
                  </a:moveTo>
                  <a:lnTo>
                    <a:pt x="281189" y="312685"/>
                  </a:lnTo>
                  <a:lnTo>
                    <a:pt x="448078" y="338594"/>
                  </a:lnTo>
                  <a:lnTo>
                    <a:pt x="426855" y="312685"/>
                  </a:lnTo>
                  <a:close/>
                </a:path>
                <a:path w="448309" h="455294">
                  <a:moveTo>
                    <a:pt x="416959" y="57447"/>
                  </a:moveTo>
                  <a:lnTo>
                    <a:pt x="259837" y="118857"/>
                  </a:lnTo>
                  <a:lnTo>
                    <a:pt x="385954" y="118857"/>
                  </a:lnTo>
                  <a:lnTo>
                    <a:pt x="416959" y="57447"/>
                  </a:lnTo>
                  <a:close/>
                </a:path>
              </a:pathLst>
            </a:custGeom>
            <a:solidFill>
              <a:srgbClr val="003399"/>
            </a:solidFill>
          </p:spPr>
          <p:txBody>
            <a:bodyPr wrap="square" lIns="0" tIns="0" rIns="0" bIns="0" rtlCol="0"/>
            <a:lstStyle/>
            <a:p>
              <a:endParaRPr/>
            </a:p>
          </p:txBody>
        </p:sp>
        <p:sp>
          <p:nvSpPr>
            <p:cNvPr id="40" name="object 50">
              <a:extLst>
                <a:ext uri="{FF2B5EF4-FFF2-40B4-BE49-F238E27FC236}">
                  <a16:creationId xmlns:a16="http://schemas.microsoft.com/office/drawing/2014/main" xmlns="" id="{64135C33-2397-4608-A09E-BAE4C50F3665}"/>
                </a:ext>
              </a:extLst>
            </p:cNvPr>
            <p:cNvSpPr/>
            <p:nvPr/>
          </p:nvSpPr>
          <p:spPr>
            <a:xfrm>
              <a:off x="7461848" y="16379815"/>
              <a:ext cx="457834" cy="436245"/>
            </a:xfrm>
            <a:custGeom>
              <a:avLst/>
              <a:gdLst/>
              <a:ahLst/>
              <a:cxnLst/>
              <a:rect l="l" t="t" r="r" b="b"/>
              <a:pathLst>
                <a:path w="457834" h="436244">
                  <a:moveTo>
                    <a:pt x="85903" y="1549"/>
                  </a:moveTo>
                  <a:lnTo>
                    <a:pt x="130701" y="164258"/>
                  </a:lnTo>
                  <a:lnTo>
                    <a:pt x="0" y="271003"/>
                  </a:lnTo>
                  <a:lnTo>
                    <a:pt x="168539" y="278592"/>
                  </a:lnTo>
                  <a:lnTo>
                    <a:pt x="229597" y="436057"/>
                  </a:lnTo>
                  <a:lnTo>
                    <a:pt x="289155" y="277972"/>
                  </a:lnTo>
                  <a:lnTo>
                    <a:pt x="457477" y="268540"/>
                  </a:lnTo>
                  <a:lnTo>
                    <a:pt x="325669" y="163077"/>
                  </a:lnTo>
                  <a:lnTo>
                    <a:pt x="344266" y="92738"/>
                  </a:lnTo>
                  <a:lnTo>
                    <a:pt x="227729" y="92738"/>
                  </a:lnTo>
                  <a:lnTo>
                    <a:pt x="85903" y="1549"/>
                  </a:lnTo>
                  <a:close/>
                </a:path>
                <a:path w="457834" h="436244">
                  <a:moveTo>
                    <a:pt x="368784" y="0"/>
                  </a:moveTo>
                  <a:lnTo>
                    <a:pt x="227729" y="92738"/>
                  </a:lnTo>
                  <a:lnTo>
                    <a:pt x="344266" y="92738"/>
                  </a:lnTo>
                  <a:lnTo>
                    <a:pt x="368784" y="0"/>
                  </a:lnTo>
                  <a:close/>
                </a:path>
              </a:pathLst>
            </a:custGeom>
            <a:solidFill>
              <a:srgbClr val="003399"/>
            </a:solidFill>
          </p:spPr>
          <p:txBody>
            <a:bodyPr wrap="square" lIns="0" tIns="0" rIns="0" bIns="0" rtlCol="0"/>
            <a:lstStyle/>
            <a:p>
              <a:endParaRPr/>
            </a:p>
          </p:txBody>
        </p:sp>
        <p:sp>
          <p:nvSpPr>
            <p:cNvPr id="41" name="object 51">
              <a:extLst>
                <a:ext uri="{FF2B5EF4-FFF2-40B4-BE49-F238E27FC236}">
                  <a16:creationId xmlns:a16="http://schemas.microsoft.com/office/drawing/2014/main" xmlns="" id="{6800C6CD-5E76-4CDE-A1BD-AA543C443253}"/>
                </a:ext>
              </a:extLst>
            </p:cNvPr>
            <p:cNvSpPr/>
            <p:nvPr/>
          </p:nvSpPr>
          <p:spPr>
            <a:xfrm>
              <a:off x="6615689" y="16115360"/>
              <a:ext cx="454659" cy="448945"/>
            </a:xfrm>
            <a:custGeom>
              <a:avLst/>
              <a:gdLst/>
              <a:ahLst/>
              <a:cxnLst/>
              <a:rect l="l" t="t" r="r" b="b"/>
              <a:pathLst>
                <a:path w="454659" h="448944">
                  <a:moveTo>
                    <a:pt x="207951" y="0"/>
                  </a:moveTo>
                  <a:lnTo>
                    <a:pt x="166411" y="163588"/>
                  </a:lnTo>
                  <a:lnTo>
                    <a:pt x="0" y="191516"/>
                  </a:lnTo>
                  <a:lnTo>
                    <a:pt x="142638" y="281708"/>
                  </a:lnTo>
                  <a:lnTo>
                    <a:pt x="117793" y="448631"/>
                  </a:lnTo>
                  <a:lnTo>
                    <a:pt x="247808" y="340865"/>
                  </a:lnTo>
                  <a:lnTo>
                    <a:pt x="368936" y="340865"/>
                  </a:lnTo>
                  <a:lnTo>
                    <a:pt x="336425" y="259066"/>
                  </a:lnTo>
                  <a:lnTo>
                    <a:pt x="443896" y="149490"/>
                  </a:lnTo>
                  <a:lnTo>
                    <a:pt x="286081" y="149490"/>
                  </a:lnTo>
                  <a:lnTo>
                    <a:pt x="207951" y="0"/>
                  </a:lnTo>
                  <a:close/>
                </a:path>
                <a:path w="454659" h="448944">
                  <a:moveTo>
                    <a:pt x="368936" y="340865"/>
                  </a:moveTo>
                  <a:lnTo>
                    <a:pt x="247808" y="340865"/>
                  </a:lnTo>
                  <a:lnTo>
                    <a:pt x="398731" y="415828"/>
                  </a:lnTo>
                  <a:lnTo>
                    <a:pt x="368936" y="340865"/>
                  </a:lnTo>
                  <a:close/>
                </a:path>
                <a:path w="454659" h="448944">
                  <a:moveTo>
                    <a:pt x="454511" y="138668"/>
                  </a:moveTo>
                  <a:lnTo>
                    <a:pt x="286081" y="149490"/>
                  </a:lnTo>
                  <a:lnTo>
                    <a:pt x="443896" y="149490"/>
                  </a:lnTo>
                  <a:lnTo>
                    <a:pt x="454511" y="138668"/>
                  </a:lnTo>
                  <a:close/>
                </a:path>
              </a:pathLst>
            </a:custGeom>
            <a:solidFill>
              <a:srgbClr val="003399"/>
            </a:solidFill>
          </p:spPr>
          <p:txBody>
            <a:bodyPr wrap="square" lIns="0" tIns="0" rIns="0" bIns="0" rtlCol="0"/>
            <a:lstStyle/>
            <a:p>
              <a:endParaRPr/>
            </a:p>
          </p:txBody>
        </p:sp>
        <p:sp>
          <p:nvSpPr>
            <p:cNvPr id="42" name="object 52">
              <a:extLst>
                <a:ext uri="{FF2B5EF4-FFF2-40B4-BE49-F238E27FC236}">
                  <a16:creationId xmlns:a16="http://schemas.microsoft.com/office/drawing/2014/main" xmlns="" id="{6AFFED0F-940D-47A7-86F3-887F05EA0D6D}"/>
                </a:ext>
              </a:extLst>
            </p:cNvPr>
            <p:cNvSpPr/>
            <p:nvPr/>
          </p:nvSpPr>
          <p:spPr>
            <a:xfrm>
              <a:off x="6026109" y="15526494"/>
              <a:ext cx="446405" cy="455930"/>
            </a:xfrm>
            <a:custGeom>
              <a:avLst/>
              <a:gdLst/>
              <a:ahLst/>
              <a:cxnLst/>
              <a:rect l="l" t="t" r="r" b="b"/>
              <a:pathLst>
                <a:path w="446404" h="455930">
                  <a:moveTo>
                    <a:pt x="279964" y="315902"/>
                  </a:moveTo>
                  <a:lnTo>
                    <a:pt x="166378" y="315902"/>
                  </a:lnTo>
                  <a:lnTo>
                    <a:pt x="260389" y="455826"/>
                  </a:lnTo>
                  <a:lnTo>
                    <a:pt x="279964" y="315902"/>
                  </a:lnTo>
                  <a:close/>
                </a:path>
                <a:path w="446404" h="455930">
                  <a:moveTo>
                    <a:pt x="24769" y="63729"/>
                  </a:moveTo>
                  <a:lnTo>
                    <a:pt x="104181" y="212550"/>
                  </a:lnTo>
                  <a:lnTo>
                    <a:pt x="0" y="345413"/>
                  </a:lnTo>
                  <a:lnTo>
                    <a:pt x="166378" y="315902"/>
                  </a:lnTo>
                  <a:lnTo>
                    <a:pt x="279964" y="315902"/>
                  </a:lnTo>
                  <a:lnTo>
                    <a:pt x="283760" y="288761"/>
                  </a:lnTo>
                  <a:lnTo>
                    <a:pt x="445992" y="242455"/>
                  </a:lnTo>
                  <a:lnTo>
                    <a:pt x="294223" y="168614"/>
                  </a:lnTo>
                  <a:lnTo>
                    <a:pt x="295909" y="121663"/>
                  </a:lnTo>
                  <a:lnTo>
                    <a:pt x="183257" y="121663"/>
                  </a:lnTo>
                  <a:lnTo>
                    <a:pt x="24769" y="63729"/>
                  </a:lnTo>
                  <a:close/>
                </a:path>
                <a:path w="446404" h="455930">
                  <a:moveTo>
                    <a:pt x="300279" y="0"/>
                  </a:moveTo>
                  <a:lnTo>
                    <a:pt x="183257" y="121663"/>
                  </a:lnTo>
                  <a:lnTo>
                    <a:pt x="295909" y="121663"/>
                  </a:lnTo>
                  <a:lnTo>
                    <a:pt x="300279" y="0"/>
                  </a:lnTo>
                  <a:close/>
                </a:path>
              </a:pathLst>
            </a:custGeom>
            <a:solidFill>
              <a:srgbClr val="003399"/>
            </a:solidFill>
          </p:spPr>
          <p:txBody>
            <a:bodyPr wrap="square" lIns="0" tIns="0" rIns="0" bIns="0" rtlCol="0"/>
            <a:lstStyle/>
            <a:p>
              <a:endParaRPr/>
            </a:p>
          </p:txBody>
        </p:sp>
        <p:sp>
          <p:nvSpPr>
            <p:cNvPr id="43" name="object 53">
              <a:extLst>
                <a:ext uri="{FF2B5EF4-FFF2-40B4-BE49-F238E27FC236}">
                  <a16:creationId xmlns:a16="http://schemas.microsoft.com/office/drawing/2014/main" xmlns="" id="{8F51F028-7AA1-4F18-86C0-3CEF375E245F}"/>
                </a:ext>
              </a:extLst>
            </p:cNvPr>
            <p:cNvSpPr/>
            <p:nvPr/>
          </p:nvSpPr>
          <p:spPr>
            <a:xfrm>
              <a:off x="5753134" y="14655737"/>
              <a:ext cx="436245" cy="457834"/>
            </a:xfrm>
            <a:custGeom>
              <a:avLst/>
              <a:gdLst/>
              <a:ahLst/>
              <a:cxnLst/>
              <a:rect l="l" t="t" r="r" b="b"/>
              <a:pathLst>
                <a:path w="436245" h="457834">
                  <a:moveTo>
                    <a:pt x="165054" y="0"/>
                  </a:moveTo>
                  <a:lnTo>
                    <a:pt x="157456" y="168572"/>
                  </a:lnTo>
                  <a:lnTo>
                    <a:pt x="0" y="229655"/>
                  </a:lnTo>
                  <a:lnTo>
                    <a:pt x="158152" y="289189"/>
                  </a:lnTo>
                  <a:lnTo>
                    <a:pt x="167701" y="457527"/>
                  </a:lnTo>
                  <a:lnTo>
                    <a:pt x="273013" y="325711"/>
                  </a:lnTo>
                  <a:lnTo>
                    <a:pt x="407849" y="325711"/>
                  </a:lnTo>
                  <a:lnTo>
                    <a:pt x="343319" y="227704"/>
                  </a:lnTo>
                  <a:lnTo>
                    <a:pt x="405576" y="130743"/>
                  </a:lnTo>
                  <a:lnTo>
                    <a:pt x="271840" y="130743"/>
                  </a:lnTo>
                  <a:lnTo>
                    <a:pt x="165054" y="0"/>
                  </a:lnTo>
                  <a:close/>
                </a:path>
                <a:path w="436245" h="457834">
                  <a:moveTo>
                    <a:pt x="407849" y="325711"/>
                  </a:moveTo>
                  <a:lnTo>
                    <a:pt x="273013" y="325711"/>
                  </a:lnTo>
                  <a:lnTo>
                    <a:pt x="436116" y="368642"/>
                  </a:lnTo>
                  <a:lnTo>
                    <a:pt x="407849" y="325711"/>
                  </a:lnTo>
                  <a:close/>
                </a:path>
                <a:path w="436245" h="457834">
                  <a:moveTo>
                    <a:pt x="434432" y="85802"/>
                  </a:moveTo>
                  <a:lnTo>
                    <a:pt x="271840" y="130743"/>
                  </a:lnTo>
                  <a:lnTo>
                    <a:pt x="405576" y="130743"/>
                  </a:lnTo>
                  <a:lnTo>
                    <a:pt x="434432" y="85802"/>
                  </a:lnTo>
                  <a:close/>
                </a:path>
              </a:pathLst>
            </a:custGeom>
            <a:solidFill>
              <a:srgbClr val="003399"/>
            </a:solidFill>
          </p:spPr>
          <p:txBody>
            <a:bodyPr wrap="square" lIns="0" tIns="0" rIns="0" bIns="0" rtlCol="0"/>
            <a:lstStyle/>
            <a:p>
              <a:endParaRPr/>
            </a:p>
          </p:txBody>
        </p:sp>
        <p:sp>
          <p:nvSpPr>
            <p:cNvPr id="44" name="object 54">
              <a:extLst>
                <a:ext uri="{FF2B5EF4-FFF2-40B4-BE49-F238E27FC236}">
                  <a16:creationId xmlns:a16="http://schemas.microsoft.com/office/drawing/2014/main" xmlns="" id="{7BEE4323-5026-4B87-8BDA-DB31A23793A4}"/>
                </a:ext>
              </a:extLst>
            </p:cNvPr>
            <p:cNvSpPr/>
            <p:nvPr/>
          </p:nvSpPr>
          <p:spPr>
            <a:xfrm>
              <a:off x="6008823" y="13803110"/>
              <a:ext cx="448309" cy="455295"/>
            </a:xfrm>
            <a:custGeom>
              <a:avLst/>
              <a:gdLst/>
              <a:ahLst/>
              <a:cxnLst/>
              <a:rect l="l" t="t" r="r" b="b"/>
              <a:pathLst>
                <a:path w="448310" h="455294">
                  <a:moveTo>
                    <a:pt x="301553" y="336107"/>
                  </a:moveTo>
                  <a:lnTo>
                    <a:pt x="188727" y="336107"/>
                  </a:lnTo>
                  <a:lnTo>
                    <a:pt x="308681" y="454721"/>
                  </a:lnTo>
                  <a:lnTo>
                    <a:pt x="301553" y="336107"/>
                  </a:lnTo>
                  <a:close/>
                </a:path>
                <a:path w="448310" h="455294">
                  <a:moveTo>
                    <a:pt x="0" y="116687"/>
                  </a:moveTo>
                  <a:lnTo>
                    <a:pt x="107372" y="247171"/>
                  </a:lnTo>
                  <a:lnTo>
                    <a:pt x="31672" y="397818"/>
                  </a:lnTo>
                  <a:lnTo>
                    <a:pt x="188727" y="336107"/>
                  </a:lnTo>
                  <a:lnTo>
                    <a:pt x="301553" y="336107"/>
                  </a:lnTo>
                  <a:lnTo>
                    <a:pt x="298554" y="286190"/>
                  </a:lnTo>
                  <a:lnTo>
                    <a:pt x="448304" y="208730"/>
                  </a:lnTo>
                  <a:lnTo>
                    <a:pt x="284908" y="166528"/>
                  </a:lnTo>
                  <a:lnTo>
                    <a:pt x="280924" y="142261"/>
                  </a:lnTo>
                  <a:lnTo>
                    <a:pt x="166931" y="142261"/>
                  </a:lnTo>
                  <a:lnTo>
                    <a:pt x="0" y="116687"/>
                  </a:lnTo>
                  <a:close/>
                </a:path>
                <a:path w="448310" h="455294">
                  <a:moveTo>
                    <a:pt x="257567" y="0"/>
                  </a:moveTo>
                  <a:lnTo>
                    <a:pt x="166931" y="142261"/>
                  </a:lnTo>
                  <a:lnTo>
                    <a:pt x="280924" y="142261"/>
                  </a:lnTo>
                  <a:lnTo>
                    <a:pt x="257567" y="0"/>
                  </a:lnTo>
                  <a:close/>
                </a:path>
              </a:pathLst>
            </a:custGeom>
            <a:solidFill>
              <a:srgbClr val="003399"/>
            </a:solidFill>
          </p:spPr>
          <p:txBody>
            <a:bodyPr wrap="square" lIns="0" tIns="0" rIns="0" bIns="0" rtlCol="0"/>
            <a:lstStyle/>
            <a:p>
              <a:endParaRPr/>
            </a:p>
          </p:txBody>
        </p:sp>
        <p:sp>
          <p:nvSpPr>
            <p:cNvPr id="45" name="object 55">
              <a:extLst>
                <a:ext uri="{FF2B5EF4-FFF2-40B4-BE49-F238E27FC236}">
                  <a16:creationId xmlns:a16="http://schemas.microsoft.com/office/drawing/2014/main" xmlns="" id="{5DD00221-BC6F-4290-A96B-CC648C54E46B}"/>
                </a:ext>
              </a:extLst>
            </p:cNvPr>
            <p:cNvSpPr/>
            <p:nvPr/>
          </p:nvSpPr>
          <p:spPr>
            <a:xfrm>
              <a:off x="6607430" y="13204825"/>
              <a:ext cx="455295" cy="447675"/>
            </a:xfrm>
            <a:custGeom>
              <a:avLst/>
              <a:gdLst/>
              <a:ahLst/>
              <a:cxnLst/>
              <a:rect l="l" t="t" r="r" b="b"/>
              <a:pathLst>
                <a:path w="455295" h="447675">
                  <a:moveTo>
                    <a:pt x="114308" y="0"/>
                  </a:moveTo>
                  <a:lnTo>
                    <a:pt x="141315" y="166813"/>
                  </a:lnTo>
                  <a:lnTo>
                    <a:pt x="0" y="258781"/>
                  </a:lnTo>
                  <a:lnTo>
                    <a:pt x="166746" y="284598"/>
                  </a:lnTo>
                  <a:lnTo>
                    <a:pt x="210598" y="447508"/>
                  </a:lnTo>
                  <a:lnTo>
                    <a:pt x="286776" y="296853"/>
                  </a:lnTo>
                  <a:lnTo>
                    <a:pt x="446576" y="296853"/>
                  </a:lnTo>
                  <a:lnTo>
                    <a:pt x="335286" y="186582"/>
                  </a:lnTo>
                  <a:lnTo>
                    <a:pt x="366021" y="106183"/>
                  </a:lnTo>
                  <a:lnTo>
                    <a:pt x="245605" y="106183"/>
                  </a:lnTo>
                  <a:lnTo>
                    <a:pt x="114308" y="0"/>
                  </a:lnTo>
                  <a:close/>
                </a:path>
                <a:path w="455295" h="447675">
                  <a:moveTo>
                    <a:pt x="446576" y="296853"/>
                  </a:moveTo>
                  <a:lnTo>
                    <a:pt x="286776" y="296853"/>
                  </a:lnTo>
                  <a:lnTo>
                    <a:pt x="455140" y="305339"/>
                  </a:lnTo>
                  <a:lnTo>
                    <a:pt x="446576" y="296853"/>
                  </a:lnTo>
                  <a:close/>
                </a:path>
                <a:path w="455295" h="447675">
                  <a:moveTo>
                    <a:pt x="395539" y="28966"/>
                  </a:moveTo>
                  <a:lnTo>
                    <a:pt x="245605" y="106183"/>
                  </a:lnTo>
                  <a:lnTo>
                    <a:pt x="366021" y="106183"/>
                  </a:lnTo>
                  <a:lnTo>
                    <a:pt x="395539" y="28966"/>
                  </a:lnTo>
                  <a:close/>
                </a:path>
              </a:pathLst>
            </a:custGeom>
            <a:solidFill>
              <a:srgbClr val="003399"/>
            </a:solidFill>
          </p:spPr>
          <p:txBody>
            <a:bodyPr wrap="square" lIns="0" tIns="0" rIns="0" bIns="0" rtlCol="0"/>
            <a:lstStyle/>
            <a:p>
              <a:endParaRPr/>
            </a:p>
          </p:txBody>
        </p:sp>
        <p:sp>
          <p:nvSpPr>
            <p:cNvPr id="46" name="object 56">
              <a:extLst>
                <a:ext uri="{FF2B5EF4-FFF2-40B4-BE49-F238E27FC236}">
                  <a16:creationId xmlns:a16="http://schemas.microsoft.com/office/drawing/2014/main" xmlns="" id="{92F1304A-06B6-43D7-9655-6D9B95B51C69}"/>
                </a:ext>
              </a:extLst>
            </p:cNvPr>
            <p:cNvSpPr/>
            <p:nvPr/>
          </p:nvSpPr>
          <p:spPr>
            <a:xfrm>
              <a:off x="6531439" y="13210486"/>
              <a:ext cx="3078385" cy="3726956"/>
            </a:xfrm>
            <a:prstGeom prst="rect">
              <a:avLst/>
            </a:prstGeom>
            <a:blipFill>
              <a:blip r:embed="rId3" cstate="print"/>
              <a:stretch>
                <a:fillRect/>
              </a:stretch>
            </a:blipFill>
          </p:spPr>
          <p:txBody>
            <a:bodyPr wrap="square" lIns="0" tIns="0" rIns="0" bIns="0" rtlCol="0"/>
            <a:lstStyle/>
            <a:p>
              <a:endParaRPr/>
            </a:p>
          </p:txBody>
        </p:sp>
      </p:grpSp>
    </p:spTree>
    <p:extLst>
      <p:ext uri="{BB962C8B-B14F-4D97-AF65-F5344CB8AC3E}">
        <p14:creationId xmlns:p14="http://schemas.microsoft.com/office/powerpoint/2010/main" val="4283906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Due contenuti">
    <p:spTree>
      <p:nvGrpSpPr>
        <p:cNvPr id="1" name=""/>
        <p:cNvGrpSpPr/>
        <p:nvPr/>
      </p:nvGrpSpPr>
      <p:grpSpPr>
        <a:xfrm>
          <a:off x="0" y="0"/>
          <a:ext cx="0" cy="0"/>
          <a:chOff x="0" y="0"/>
          <a:chExt cx="0" cy="0"/>
        </a:xfrm>
      </p:grpSpPr>
      <p:pic>
        <p:nvPicPr>
          <p:cNvPr id="15" name="Immagine 14">
            <a:extLst>
              <a:ext uri="{FF2B5EF4-FFF2-40B4-BE49-F238E27FC236}">
                <a16:creationId xmlns:a16="http://schemas.microsoft.com/office/drawing/2014/main" xmlns="" id="{F0161A18-B1AC-4250-8013-D0A1D2A4883B}"/>
              </a:ext>
            </a:extLst>
          </p:cNvPr>
          <p:cNvPicPr>
            <a:picLocks noChangeAspect="1"/>
          </p:cNvPicPr>
          <p:nvPr/>
        </p:nvPicPr>
        <p:blipFill>
          <a:blip r:embed="rId2"/>
          <a:stretch>
            <a:fillRect/>
          </a:stretch>
        </p:blipFill>
        <p:spPr>
          <a:xfrm rot="19703064">
            <a:off x="10231893" y="2407144"/>
            <a:ext cx="6162675" cy="5905500"/>
          </a:xfrm>
          <a:prstGeom prst="rect">
            <a:avLst/>
          </a:prstGeom>
        </p:spPr>
      </p:pic>
      <p:sp>
        <p:nvSpPr>
          <p:cNvPr id="17" name="Date Placeholder 3">
            <a:extLst>
              <a:ext uri="{FF2B5EF4-FFF2-40B4-BE49-F238E27FC236}">
                <a16:creationId xmlns:a16="http://schemas.microsoft.com/office/drawing/2014/main" xmlns="" id="{217269C5-BD52-4D05-BEE9-15B6643EB46D}"/>
              </a:ext>
            </a:extLst>
          </p:cNvPr>
          <p:cNvSpPr>
            <a:spLocks noGrp="1"/>
          </p:cNvSpPr>
          <p:nvPr>
            <p:ph type="dt" sz="half" idx="10"/>
          </p:nvPr>
        </p:nvSpPr>
        <p:spPr>
          <a:xfrm>
            <a:off x="9334626" y="6259082"/>
            <a:ext cx="1343706" cy="365125"/>
          </a:xfrm>
        </p:spPr>
        <p:txBody>
          <a:bodyPr/>
          <a:lstStyle>
            <a:lvl1pPr>
              <a:defRPr>
                <a:solidFill>
                  <a:schemeClr val="tx1"/>
                </a:solidFill>
              </a:defRPr>
            </a:lvl1pPr>
          </a:lstStyle>
          <a:p>
            <a:r>
              <a:rPr lang="it-IT"/>
              <a:t>29/09/2020</a:t>
            </a:r>
            <a:endParaRPr lang="en-US" dirty="0"/>
          </a:p>
        </p:txBody>
      </p:sp>
      <p:sp>
        <p:nvSpPr>
          <p:cNvPr id="18" name="Footer Placeholder 4">
            <a:extLst>
              <a:ext uri="{FF2B5EF4-FFF2-40B4-BE49-F238E27FC236}">
                <a16:creationId xmlns:a16="http://schemas.microsoft.com/office/drawing/2014/main" xmlns="" id="{25CD928E-A9B9-4DD9-B7D7-8A28001EE7E4}"/>
              </a:ext>
            </a:extLst>
          </p:cNvPr>
          <p:cNvSpPr>
            <a:spLocks noGrp="1"/>
          </p:cNvSpPr>
          <p:nvPr>
            <p:ph type="ftr" sz="quarter" idx="11"/>
          </p:nvPr>
        </p:nvSpPr>
        <p:spPr>
          <a:xfrm>
            <a:off x="451514" y="6259082"/>
            <a:ext cx="8644320" cy="365125"/>
          </a:xfrm>
        </p:spPr>
        <p:txBody>
          <a:bodyPr/>
          <a:lstStyle>
            <a:lvl1pPr>
              <a:defRPr>
                <a:solidFill>
                  <a:schemeClr val="tx1"/>
                </a:solidFill>
              </a:defRPr>
            </a:lvl1pPr>
          </a:lstStyle>
          <a:p>
            <a:r>
              <a:rPr lang="it-IT"/>
              <a:t>AGENZIA DELLE DOGANE E DEI MONOPOLI - PROVVISTE E DOTAZIONI DI BORDO - Aspetti doganali e fiscali</a:t>
            </a:r>
            <a:endParaRPr lang="en-US" dirty="0"/>
          </a:p>
        </p:txBody>
      </p:sp>
      <p:sp>
        <p:nvSpPr>
          <p:cNvPr id="19" name="Slide Number Placeholder 5">
            <a:extLst>
              <a:ext uri="{FF2B5EF4-FFF2-40B4-BE49-F238E27FC236}">
                <a16:creationId xmlns:a16="http://schemas.microsoft.com/office/drawing/2014/main" xmlns="" id="{F0BDB6E8-BCBA-4B85-865B-0326921ED279}"/>
              </a:ext>
            </a:extLst>
          </p:cNvPr>
          <p:cNvSpPr>
            <a:spLocks noGrp="1"/>
          </p:cNvSpPr>
          <p:nvPr>
            <p:ph type="sldNum" sz="quarter" idx="12"/>
          </p:nvPr>
        </p:nvSpPr>
        <p:spPr>
          <a:xfrm>
            <a:off x="10678331" y="6133608"/>
            <a:ext cx="1062155" cy="490599"/>
          </a:xfrm>
        </p:spPr>
        <p:txBody>
          <a:bodyPr/>
          <a:lstStyle>
            <a:lvl1pPr>
              <a:defRPr>
                <a:solidFill>
                  <a:schemeClr val="tx1"/>
                </a:solidFill>
              </a:defRPr>
            </a:lvl1pPr>
          </a:lstStyle>
          <a:p>
            <a:fld id="{D57F1E4F-1CFF-5643-939E-217C01CDF565}" type="slidenum">
              <a:rPr lang="en-US" smtClean="0"/>
              <a:pPr/>
              <a:t>‹N›</a:t>
            </a:fld>
            <a:endParaRPr lang="en-US" dirty="0"/>
          </a:p>
        </p:txBody>
      </p:sp>
      <p:cxnSp>
        <p:nvCxnSpPr>
          <p:cNvPr id="20" name="Connettore diritto 19">
            <a:extLst>
              <a:ext uri="{FF2B5EF4-FFF2-40B4-BE49-F238E27FC236}">
                <a16:creationId xmlns:a16="http://schemas.microsoft.com/office/drawing/2014/main" xmlns="" id="{80613556-6791-4B98-B7AC-4808030B8238}"/>
              </a:ext>
            </a:extLst>
          </p:cNvPr>
          <p:cNvCxnSpPr>
            <a:cxnSpLocks/>
          </p:cNvCxnSpPr>
          <p:nvPr/>
        </p:nvCxnSpPr>
        <p:spPr>
          <a:xfrm>
            <a:off x="239485" y="6111837"/>
            <a:ext cx="11501001" cy="0"/>
          </a:xfrm>
          <a:prstGeom prst="line">
            <a:avLst/>
          </a:prstGeom>
          <a:ln w="28575">
            <a:solidFill>
              <a:srgbClr val="6886C4"/>
            </a:solidFill>
          </a:ln>
        </p:spPr>
        <p:style>
          <a:lnRef idx="1">
            <a:schemeClr val="dk1"/>
          </a:lnRef>
          <a:fillRef idx="0">
            <a:schemeClr val="dk1"/>
          </a:fillRef>
          <a:effectRef idx="0">
            <a:schemeClr val="dk1"/>
          </a:effectRef>
          <a:fontRef idx="minor">
            <a:schemeClr val="tx1"/>
          </a:fontRef>
        </p:style>
      </p:cxnSp>
      <p:sp>
        <p:nvSpPr>
          <p:cNvPr id="22" name="Rettangolo 12">
            <a:extLst>
              <a:ext uri="{FF2B5EF4-FFF2-40B4-BE49-F238E27FC236}">
                <a16:creationId xmlns:a16="http://schemas.microsoft.com/office/drawing/2014/main" xmlns="" id="{D5B2411E-96E0-48D4-8015-A4E6B5C45546}"/>
              </a:ext>
            </a:extLst>
          </p:cNvPr>
          <p:cNvSpPr/>
          <p:nvPr/>
        </p:nvSpPr>
        <p:spPr>
          <a:xfrm>
            <a:off x="253038" y="0"/>
            <a:ext cx="892629" cy="119742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nvGrpSpPr>
          <p:cNvPr id="23" name="Group 22">
            <a:extLst>
              <a:ext uri="{FF2B5EF4-FFF2-40B4-BE49-F238E27FC236}">
                <a16:creationId xmlns:a16="http://schemas.microsoft.com/office/drawing/2014/main" xmlns="" id="{F0A5FE7C-D54D-4188-9D7B-E3A2CA8903F6}"/>
              </a:ext>
            </a:extLst>
          </p:cNvPr>
          <p:cNvGrpSpPr>
            <a:grpSpLocks noChangeAspect="1"/>
          </p:cNvGrpSpPr>
          <p:nvPr/>
        </p:nvGrpSpPr>
        <p:grpSpPr>
          <a:xfrm>
            <a:off x="345499" y="80904"/>
            <a:ext cx="707706" cy="1035621"/>
            <a:chOff x="5729731" y="12946325"/>
            <a:chExt cx="3934794" cy="5757967"/>
          </a:xfrm>
        </p:grpSpPr>
        <p:sp>
          <p:nvSpPr>
            <p:cNvPr id="24" name="object 44">
              <a:extLst>
                <a:ext uri="{FF2B5EF4-FFF2-40B4-BE49-F238E27FC236}">
                  <a16:creationId xmlns:a16="http://schemas.microsoft.com/office/drawing/2014/main" xmlns="" id="{BF47C21C-1F6C-46B5-9F18-3467BDF2A74D}"/>
                </a:ext>
              </a:extLst>
            </p:cNvPr>
            <p:cNvSpPr/>
            <p:nvPr/>
          </p:nvSpPr>
          <p:spPr>
            <a:xfrm>
              <a:off x="8210008" y="17394287"/>
              <a:ext cx="1427480" cy="1310005"/>
            </a:xfrm>
            <a:custGeom>
              <a:avLst/>
              <a:gdLst/>
              <a:ahLst/>
              <a:cxnLst/>
              <a:rect l="l" t="t" r="r" b="b"/>
              <a:pathLst>
                <a:path w="1427479" h="1310005">
                  <a:moveTo>
                    <a:pt x="456120" y="0"/>
                  </a:moveTo>
                  <a:lnTo>
                    <a:pt x="108076" y="0"/>
                  </a:lnTo>
                  <a:lnTo>
                    <a:pt x="0" y="1309765"/>
                  </a:lnTo>
                  <a:lnTo>
                    <a:pt x="322402" y="1309765"/>
                  </a:lnTo>
                  <a:lnTo>
                    <a:pt x="362703" y="719885"/>
                  </a:lnTo>
                  <a:lnTo>
                    <a:pt x="365791" y="643809"/>
                  </a:lnTo>
                  <a:lnTo>
                    <a:pt x="365478" y="579079"/>
                  </a:lnTo>
                  <a:lnTo>
                    <a:pt x="363732" y="520514"/>
                  </a:lnTo>
                  <a:lnTo>
                    <a:pt x="362703" y="500081"/>
                  </a:lnTo>
                  <a:lnTo>
                    <a:pt x="628336" y="500081"/>
                  </a:lnTo>
                  <a:lnTo>
                    <a:pt x="456120" y="0"/>
                  </a:lnTo>
                  <a:close/>
                </a:path>
                <a:path w="1427479" h="1310005">
                  <a:moveTo>
                    <a:pt x="1361314" y="500081"/>
                  </a:moveTo>
                  <a:lnTo>
                    <a:pt x="1066145" y="500081"/>
                  </a:lnTo>
                  <a:lnTo>
                    <a:pt x="1062013" y="571512"/>
                  </a:lnTo>
                  <a:lnTo>
                    <a:pt x="1060635" y="618219"/>
                  </a:lnTo>
                  <a:lnTo>
                    <a:pt x="1062013" y="660808"/>
                  </a:lnTo>
                  <a:lnTo>
                    <a:pt x="1066145" y="719885"/>
                  </a:lnTo>
                  <a:lnTo>
                    <a:pt x="1106420" y="1309765"/>
                  </a:lnTo>
                  <a:lnTo>
                    <a:pt x="1426997" y="1309765"/>
                  </a:lnTo>
                  <a:lnTo>
                    <a:pt x="1361314" y="500081"/>
                  </a:lnTo>
                  <a:close/>
                </a:path>
                <a:path w="1427479" h="1310005">
                  <a:moveTo>
                    <a:pt x="628336" y="500081"/>
                  </a:moveTo>
                  <a:lnTo>
                    <a:pt x="366338" y="500081"/>
                  </a:lnTo>
                  <a:lnTo>
                    <a:pt x="392220" y="580800"/>
                  </a:lnTo>
                  <a:lnTo>
                    <a:pt x="408480" y="630602"/>
                  </a:lnTo>
                  <a:lnTo>
                    <a:pt x="421987" y="670095"/>
                  </a:lnTo>
                  <a:lnTo>
                    <a:pt x="439609" y="719885"/>
                  </a:lnTo>
                  <a:lnTo>
                    <a:pt x="577012" y="1099082"/>
                  </a:lnTo>
                  <a:lnTo>
                    <a:pt x="851802" y="1099082"/>
                  </a:lnTo>
                  <a:lnTo>
                    <a:pt x="971255" y="769342"/>
                  </a:lnTo>
                  <a:lnTo>
                    <a:pt x="712581" y="769342"/>
                  </a:lnTo>
                  <a:lnTo>
                    <a:pt x="690931" y="691790"/>
                  </a:lnTo>
                  <a:lnTo>
                    <a:pt x="676845" y="643425"/>
                  </a:lnTo>
                  <a:lnTo>
                    <a:pt x="664139" y="603985"/>
                  </a:lnTo>
                  <a:lnTo>
                    <a:pt x="628336" y="500081"/>
                  </a:lnTo>
                  <a:close/>
                </a:path>
                <a:path w="1427479" h="1310005">
                  <a:moveTo>
                    <a:pt x="1320747" y="0"/>
                  </a:moveTo>
                  <a:lnTo>
                    <a:pt x="972686" y="0"/>
                  </a:lnTo>
                  <a:lnTo>
                    <a:pt x="782175" y="553206"/>
                  </a:lnTo>
                  <a:lnTo>
                    <a:pt x="759516" y="622528"/>
                  </a:lnTo>
                  <a:lnTo>
                    <a:pt x="738227" y="692875"/>
                  </a:lnTo>
                  <a:lnTo>
                    <a:pt x="722431" y="747421"/>
                  </a:lnTo>
                  <a:lnTo>
                    <a:pt x="716250" y="769342"/>
                  </a:lnTo>
                  <a:lnTo>
                    <a:pt x="971255" y="769342"/>
                  </a:lnTo>
                  <a:lnTo>
                    <a:pt x="989171" y="719885"/>
                  </a:lnTo>
                  <a:lnTo>
                    <a:pt x="1012993" y="650774"/>
                  </a:lnTo>
                  <a:lnTo>
                    <a:pt x="1036814" y="579079"/>
                  </a:lnTo>
                  <a:lnTo>
                    <a:pt x="1055138" y="522836"/>
                  </a:lnTo>
                  <a:lnTo>
                    <a:pt x="1062468" y="500081"/>
                  </a:lnTo>
                  <a:lnTo>
                    <a:pt x="1361314" y="500081"/>
                  </a:lnTo>
                  <a:lnTo>
                    <a:pt x="1320747" y="0"/>
                  </a:lnTo>
                  <a:close/>
                </a:path>
              </a:pathLst>
            </a:custGeom>
            <a:solidFill>
              <a:srgbClr val="003399"/>
            </a:solidFill>
          </p:spPr>
          <p:txBody>
            <a:bodyPr wrap="square" lIns="0" tIns="0" rIns="0" bIns="0" rtlCol="0"/>
            <a:lstStyle/>
            <a:p>
              <a:endParaRPr/>
            </a:p>
          </p:txBody>
        </p:sp>
        <p:sp>
          <p:nvSpPr>
            <p:cNvPr id="25" name="object 45">
              <a:extLst>
                <a:ext uri="{FF2B5EF4-FFF2-40B4-BE49-F238E27FC236}">
                  <a16:creationId xmlns:a16="http://schemas.microsoft.com/office/drawing/2014/main" xmlns="" id="{9C7B4867-B186-4EDB-BEFA-3B50FCA08161}"/>
                </a:ext>
              </a:extLst>
            </p:cNvPr>
            <p:cNvSpPr/>
            <p:nvPr/>
          </p:nvSpPr>
          <p:spPr>
            <a:xfrm>
              <a:off x="5729731" y="17394280"/>
              <a:ext cx="2423795" cy="1310005"/>
            </a:xfrm>
            <a:custGeom>
              <a:avLst/>
              <a:gdLst/>
              <a:ahLst/>
              <a:cxnLst/>
              <a:rect l="l" t="t" r="r" b="b"/>
              <a:pathLst>
                <a:path w="2423795" h="1310005">
                  <a:moveTo>
                    <a:pt x="1747573" y="0"/>
                  </a:moveTo>
                  <a:lnTo>
                    <a:pt x="1282272" y="0"/>
                  </a:lnTo>
                  <a:lnTo>
                    <a:pt x="1282272" y="1309773"/>
                  </a:lnTo>
                  <a:lnTo>
                    <a:pt x="1747573" y="1309773"/>
                  </a:lnTo>
                  <a:lnTo>
                    <a:pt x="1800481" y="1308387"/>
                  </a:lnTo>
                  <a:lnTo>
                    <a:pt x="1851650" y="1304256"/>
                  </a:lnTo>
                  <a:lnTo>
                    <a:pt x="1901021" y="1297418"/>
                  </a:lnTo>
                  <a:lnTo>
                    <a:pt x="1948540" y="1287912"/>
                  </a:lnTo>
                  <a:lnTo>
                    <a:pt x="1994148" y="1275776"/>
                  </a:lnTo>
                  <a:lnTo>
                    <a:pt x="2037788" y="1261051"/>
                  </a:lnTo>
                  <a:lnTo>
                    <a:pt x="2079404" y="1243775"/>
                  </a:lnTo>
                  <a:lnTo>
                    <a:pt x="2118939" y="1223986"/>
                  </a:lnTo>
                  <a:lnTo>
                    <a:pt x="2156336" y="1201723"/>
                  </a:lnTo>
                  <a:lnTo>
                    <a:pt x="2191538" y="1177026"/>
                  </a:lnTo>
                  <a:lnTo>
                    <a:pt x="2224488" y="1149934"/>
                  </a:lnTo>
                  <a:lnTo>
                    <a:pt x="2255129" y="1120484"/>
                  </a:lnTo>
                  <a:lnTo>
                    <a:pt x="2283405" y="1088717"/>
                  </a:lnTo>
                  <a:lnTo>
                    <a:pt x="2309257" y="1054670"/>
                  </a:lnTo>
                  <a:lnTo>
                    <a:pt x="2321937" y="1034984"/>
                  </a:lnTo>
                  <a:lnTo>
                    <a:pt x="1602849" y="1034984"/>
                  </a:lnTo>
                  <a:lnTo>
                    <a:pt x="1602849" y="274772"/>
                  </a:lnTo>
                  <a:lnTo>
                    <a:pt x="2324433" y="274772"/>
                  </a:lnTo>
                  <a:lnTo>
                    <a:pt x="2309257" y="251431"/>
                  </a:lnTo>
                  <a:lnTo>
                    <a:pt x="2283405" y="217735"/>
                  </a:lnTo>
                  <a:lnTo>
                    <a:pt x="2255129" y="186327"/>
                  </a:lnTo>
                  <a:lnTo>
                    <a:pt x="2224488" y="157240"/>
                  </a:lnTo>
                  <a:lnTo>
                    <a:pt x="2191538" y="130507"/>
                  </a:lnTo>
                  <a:lnTo>
                    <a:pt x="2156336" y="106161"/>
                  </a:lnTo>
                  <a:lnTo>
                    <a:pt x="2118939" y="84237"/>
                  </a:lnTo>
                  <a:lnTo>
                    <a:pt x="2079404" y="64766"/>
                  </a:lnTo>
                  <a:lnTo>
                    <a:pt x="2037788" y="47784"/>
                  </a:lnTo>
                  <a:lnTo>
                    <a:pt x="1994148" y="33322"/>
                  </a:lnTo>
                  <a:lnTo>
                    <a:pt x="1948540" y="21415"/>
                  </a:lnTo>
                  <a:lnTo>
                    <a:pt x="1901021" y="12096"/>
                  </a:lnTo>
                  <a:lnTo>
                    <a:pt x="1851650" y="5398"/>
                  </a:lnTo>
                  <a:lnTo>
                    <a:pt x="1800481" y="1355"/>
                  </a:lnTo>
                  <a:lnTo>
                    <a:pt x="1747573" y="0"/>
                  </a:lnTo>
                  <a:close/>
                </a:path>
                <a:path w="2423795" h="1310005">
                  <a:moveTo>
                    <a:pt x="2324433" y="274772"/>
                  </a:moveTo>
                  <a:lnTo>
                    <a:pt x="1734724" y="274772"/>
                  </a:lnTo>
                  <a:lnTo>
                    <a:pt x="1783246" y="277045"/>
                  </a:lnTo>
                  <a:lnTo>
                    <a:pt x="1828921" y="283850"/>
                  </a:lnTo>
                  <a:lnTo>
                    <a:pt x="1871571" y="295166"/>
                  </a:lnTo>
                  <a:lnTo>
                    <a:pt x="1911013" y="310975"/>
                  </a:lnTo>
                  <a:lnTo>
                    <a:pt x="1947069" y="331256"/>
                  </a:lnTo>
                  <a:lnTo>
                    <a:pt x="1979558" y="355990"/>
                  </a:lnTo>
                  <a:lnTo>
                    <a:pt x="2008299" y="385155"/>
                  </a:lnTo>
                  <a:lnTo>
                    <a:pt x="2033113" y="418733"/>
                  </a:lnTo>
                  <a:lnTo>
                    <a:pt x="2053819" y="456703"/>
                  </a:lnTo>
                  <a:lnTo>
                    <a:pt x="2070238" y="499046"/>
                  </a:lnTo>
                  <a:lnTo>
                    <a:pt x="2082188" y="545741"/>
                  </a:lnTo>
                  <a:lnTo>
                    <a:pt x="2089491" y="596769"/>
                  </a:lnTo>
                  <a:lnTo>
                    <a:pt x="2091965" y="652109"/>
                  </a:lnTo>
                  <a:lnTo>
                    <a:pt x="2089581" y="707907"/>
                  </a:lnTo>
                  <a:lnTo>
                    <a:pt x="2082518" y="759442"/>
                  </a:lnTo>
                  <a:lnTo>
                    <a:pt x="2070912" y="806680"/>
                  </a:lnTo>
                  <a:lnTo>
                    <a:pt x="2054898" y="849585"/>
                  </a:lnTo>
                  <a:lnTo>
                    <a:pt x="2034611" y="888122"/>
                  </a:lnTo>
                  <a:lnTo>
                    <a:pt x="2010187" y="922257"/>
                  </a:lnTo>
                  <a:lnTo>
                    <a:pt x="1981760" y="951954"/>
                  </a:lnTo>
                  <a:lnTo>
                    <a:pt x="1949466" y="977178"/>
                  </a:lnTo>
                  <a:lnTo>
                    <a:pt x="1913441" y="997895"/>
                  </a:lnTo>
                  <a:lnTo>
                    <a:pt x="1873818" y="1014069"/>
                  </a:lnTo>
                  <a:lnTo>
                    <a:pt x="1830735" y="1025665"/>
                  </a:lnTo>
                  <a:lnTo>
                    <a:pt x="1784325" y="1032648"/>
                  </a:lnTo>
                  <a:lnTo>
                    <a:pt x="1734724" y="1034984"/>
                  </a:lnTo>
                  <a:lnTo>
                    <a:pt x="2321937" y="1034984"/>
                  </a:lnTo>
                  <a:lnTo>
                    <a:pt x="2353466" y="979895"/>
                  </a:lnTo>
                  <a:lnTo>
                    <a:pt x="2371709" y="939245"/>
                  </a:lnTo>
                  <a:lnTo>
                    <a:pt x="2387302" y="896471"/>
                  </a:lnTo>
                  <a:lnTo>
                    <a:pt x="2400187" y="851613"/>
                  </a:lnTo>
                  <a:lnTo>
                    <a:pt x="2410308" y="804708"/>
                  </a:lnTo>
                  <a:lnTo>
                    <a:pt x="2417607" y="755797"/>
                  </a:lnTo>
                  <a:lnTo>
                    <a:pt x="2422029" y="704918"/>
                  </a:lnTo>
                  <a:lnTo>
                    <a:pt x="2423515" y="652109"/>
                  </a:lnTo>
                  <a:lnTo>
                    <a:pt x="2422029" y="599331"/>
                  </a:lnTo>
                  <a:lnTo>
                    <a:pt x="2417607" y="548539"/>
                  </a:lnTo>
                  <a:lnTo>
                    <a:pt x="2410308" y="499767"/>
                  </a:lnTo>
                  <a:lnTo>
                    <a:pt x="2400187" y="453049"/>
                  </a:lnTo>
                  <a:lnTo>
                    <a:pt x="2387302" y="408418"/>
                  </a:lnTo>
                  <a:lnTo>
                    <a:pt x="2371709" y="365907"/>
                  </a:lnTo>
                  <a:lnTo>
                    <a:pt x="2353466" y="325550"/>
                  </a:lnTo>
                  <a:lnTo>
                    <a:pt x="2332630" y="287380"/>
                  </a:lnTo>
                  <a:lnTo>
                    <a:pt x="2324433" y="274772"/>
                  </a:lnTo>
                  <a:close/>
                </a:path>
                <a:path w="2423795" h="1310005">
                  <a:moveTo>
                    <a:pt x="782200" y="0"/>
                  </a:moveTo>
                  <a:lnTo>
                    <a:pt x="445146" y="0"/>
                  </a:lnTo>
                  <a:lnTo>
                    <a:pt x="0" y="1309773"/>
                  </a:lnTo>
                  <a:lnTo>
                    <a:pt x="329732" y="1309773"/>
                  </a:lnTo>
                  <a:lnTo>
                    <a:pt x="408498" y="1034984"/>
                  </a:lnTo>
                  <a:lnTo>
                    <a:pt x="1133942" y="1034984"/>
                  </a:lnTo>
                  <a:lnTo>
                    <a:pt x="1046788" y="778539"/>
                  </a:lnTo>
                  <a:lnTo>
                    <a:pt x="483612" y="778539"/>
                  </a:lnTo>
                  <a:lnTo>
                    <a:pt x="558718" y="523887"/>
                  </a:lnTo>
                  <a:lnTo>
                    <a:pt x="577068" y="453910"/>
                  </a:lnTo>
                  <a:lnTo>
                    <a:pt x="594210" y="380327"/>
                  </a:lnTo>
                  <a:lnTo>
                    <a:pt x="606885" y="322199"/>
                  </a:lnTo>
                  <a:lnTo>
                    <a:pt x="611834" y="298587"/>
                  </a:lnTo>
                  <a:lnTo>
                    <a:pt x="883676" y="298587"/>
                  </a:lnTo>
                  <a:lnTo>
                    <a:pt x="782200" y="0"/>
                  </a:lnTo>
                  <a:close/>
                </a:path>
                <a:path w="2423795" h="1310005">
                  <a:moveTo>
                    <a:pt x="1133942" y="1034984"/>
                  </a:moveTo>
                  <a:lnTo>
                    <a:pt x="817005" y="1034984"/>
                  </a:lnTo>
                  <a:lnTo>
                    <a:pt x="897606" y="1309773"/>
                  </a:lnTo>
                  <a:lnTo>
                    <a:pt x="1227330" y="1309773"/>
                  </a:lnTo>
                  <a:lnTo>
                    <a:pt x="1133942" y="1034984"/>
                  </a:lnTo>
                  <a:close/>
                </a:path>
                <a:path w="2423795" h="1310005">
                  <a:moveTo>
                    <a:pt x="883676" y="298587"/>
                  </a:moveTo>
                  <a:lnTo>
                    <a:pt x="615495" y="298587"/>
                  </a:lnTo>
                  <a:lnTo>
                    <a:pt x="632817" y="382474"/>
                  </a:lnTo>
                  <a:lnTo>
                    <a:pt x="644125" y="433905"/>
                  </a:lnTo>
                  <a:lnTo>
                    <a:pt x="654402" y="474002"/>
                  </a:lnTo>
                  <a:lnTo>
                    <a:pt x="668628" y="523887"/>
                  </a:lnTo>
                  <a:lnTo>
                    <a:pt x="741891" y="778539"/>
                  </a:lnTo>
                  <a:lnTo>
                    <a:pt x="1046788" y="778539"/>
                  </a:lnTo>
                  <a:lnTo>
                    <a:pt x="883676" y="298587"/>
                  </a:lnTo>
                  <a:close/>
                </a:path>
              </a:pathLst>
            </a:custGeom>
            <a:solidFill>
              <a:srgbClr val="003399"/>
            </a:solidFill>
          </p:spPr>
          <p:txBody>
            <a:bodyPr wrap="square" lIns="0" tIns="0" rIns="0" bIns="0" rtlCol="0"/>
            <a:lstStyle/>
            <a:p>
              <a:endParaRPr/>
            </a:p>
          </p:txBody>
        </p:sp>
        <p:sp>
          <p:nvSpPr>
            <p:cNvPr id="26" name="object 46">
              <a:extLst>
                <a:ext uri="{FF2B5EF4-FFF2-40B4-BE49-F238E27FC236}">
                  <a16:creationId xmlns:a16="http://schemas.microsoft.com/office/drawing/2014/main" xmlns="" id="{381840E5-60BA-422D-9203-A192CC3DF1D3}"/>
                </a:ext>
              </a:extLst>
            </p:cNvPr>
            <p:cNvSpPr/>
            <p:nvPr/>
          </p:nvSpPr>
          <p:spPr>
            <a:xfrm>
              <a:off x="5738321" y="17089704"/>
              <a:ext cx="3926204" cy="0"/>
            </a:xfrm>
            <a:custGeom>
              <a:avLst/>
              <a:gdLst/>
              <a:ahLst/>
              <a:cxnLst/>
              <a:rect l="l" t="t" r="r" b="b"/>
              <a:pathLst>
                <a:path w="3926204">
                  <a:moveTo>
                    <a:pt x="0" y="0"/>
                  </a:moveTo>
                  <a:lnTo>
                    <a:pt x="3926129" y="0"/>
                  </a:lnTo>
                </a:path>
              </a:pathLst>
            </a:custGeom>
            <a:ln w="40752">
              <a:solidFill>
                <a:srgbClr val="003399"/>
              </a:solidFill>
            </a:ln>
          </p:spPr>
          <p:txBody>
            <a:bodyPr wrap="square" lIns="0" tIns="0" rIns="0" bIns="0" rtlCol="0"/>
            <a:lstStyle/>
            <a:p>
              <a:endParaRPr/>
            </a:p>
          </p:txBody>
        </p:sp>
        <p:sp>
          <p:nvSpPr>
            <p:cNvPr id="27" name="object 47">
              <a:extLst>
                <a:ext uri="{FF2B5EF4-FFF2-40B4-BE49-F238E27FC236}">
                  <a16:creationId xmlns:a16="http://schemas.microsoft.com/office/drawing/2014/main" xmlns="" id="{4184EDF1-B55B-4A48-9822-A78827DC88A0}"/>
                </a:ext>
              </a:extLst>
            </p:cNvPr>
            <p:cNvSpPr/>
            <p:nvPr/>
          </p:nvSpPr>
          <p:spPr>
            <a:xfrm>
              <a:off x="7464267" y="12946325"/>
              <a:ext cx="457834" cy="435609"/>
            </a:xfrm>
            <a:custGeom>
              <a:avLst/>
              <a:gdLst/>
              <a:ahLst/>
              <a:cxnLst/>
              <a:rect l="l" t="t" r="r" b="b"/>
              <a:pathLst>
                <a:path w="457834" h="435609">
                  <a:moveTo>
                    <a:pt x="228650" y="0"/>
                  </a:moveTo>
                  <a:lnTo>
                    <a:pt x="168396" y="157741"/>
                  </a:lnTo>
                  <a:lnTo>
                    <a:pt x="0" y="166512"/>
                  </a:lnTo>
                  <a:lnTo>
                    <a:pt x="131371" y="272418"/>
                  </a:lnTo>
                  <a:lnTo>
                    <a:pt x="87553" y="435387"/>
                  </a:lnTo>
                  <a:lnTo>
                    <a:pt x="228977" y="343235"/>
                  </a:lnTo>
                  <a:lnTo>
                    <a:pt x="345526" y="343235"/>
                  </a:lnTo>
                  <a:lnTo>
                    <a:pt x="326331" y="272251"/>
                  </a:lnTo>
                  <a:lnTo>
                    <a:pt x="457519" y="166101"/>
                  </a:lnTo>
                  <a:lnTo>
                    <a:pt x="289046" y="157599"/>
                  </a:lnTo>
                  <a:lnTo>
                    <a:pt x="228650" y="0"/>
                  </a:lnTo>
                  <a:close/>
                </a:path>
                <a:path w="457834" h="435609">
                  <a:moveTo>
                    <a:pt x="345526" y="343235"/>
                  </a:moveTo>
                  <a:lnTo>
                    <a:pt x="228977" y="343235"/>
                  </a:lnTo>
                  <a:lnTo>
                    <a:pt x="370367" y="435102"/>
                  </a:lnTo>
                  <a:lnTo>
                    <a:pt x="345526" y="343235"/>
                  </a:lnTo>
                  <a:close/>
                </a:path>
              </a:pathLst>
            </a:custGeom>
            <a:solidFill>
              <a:srgbClr val="003399"/>
            </a:solidFill>
          </p:spPr>
          <p:txBody>
            <a:bodyPr wrap="square" lIns="0" tIns="0" rIns="0" bIns="0" rtlCol="0"/>
            <a:lstStyle/>
            <a:p>
              <a:endParaRPr/>
            </a:p>
          </p:txBody>
        </p:sp>
        <p:sp>
          <p:nvSpPr>
            <p:cNvPr id="28" name="object 48">
              <a:extLst>
                <a:ext uri="{FF2B5EF4-FFF2-40B4-BE49-F238E27FC236}">
                  <a16:creationId xmlns:a16="http://schemas.microsoft.com/office/drawing/2014/main" xmlns="" id="{1E48C79C-75CD-4147-B21D-1965178CC5B1}"/>
                </a:ext>
              </a:extLst>
            </p:cNvPr>
            <p:cNvSpPr/>
            <p:nvPr/>
          </p:nvSpPr>
          <p:spPr>
            <a:xfrm>
              <a:off x="9186595" y="14648322"/>
              <a:ext cx="436245" cy="457834"/>
            </a:xfrm>
            <a:custGeom>
              <a:avLst/>
              <a:gdLst/>
              <a:ahLst/>
              <a:cxnLst/>
              <a:rect l="l" t="t" r="r" b="b"/>
              <a:pathLst>
                <a:path w="436245" h="457834">
                  <a:moveTo>
                    <a:pt x="277002" y="326817"/>
                  </a:moveTo>
                  <a:lnTo>
                    <a:pt x="164325" y="326817"/>
                  </a:lnTo>
                  <a:lnTo>
                    <a:pt x="271145" y="457452"/>
                  </a:lnTo>
                  <a:lnTo>
                    <a:pt x="277002" y="326817"/>
                  </a:lnTo>
                  <a:close/>
                </a:path>
                <a:path w="436245" h="457834">
                  <a:moveTo>
                    <a:pt x="0" y="88918"/>
                  </a:moveTo>
                  <a:lnTo>
                    <a:pt x="92839" y="229848"/>
                  </a:lnTo>
                  <a:lnTo>
                    <a:pt x="1717" y="371749"/>
                  </a:lnTo>
                  <a:lnTo>
                    <a:pt x="164325" y="326817"/>
                  </a:lnTo>
                  <a:lnTo>
                    <a:pt x="277002" y="326817"/>
                  </a:lnTo>
                  <a:lnTo>
                    <a:pt x="278701" y="288921"/>
                  </a:lnTo>
                  <a:lnTo>
                    <a:pt x="436083" y="227762"/>
                  </a:lnTo>
                  <a:lnTo>
                    <a:pt x="278006" y="168262"/>
                  </a:lnTo>
                  <a:lnTo>
                    <a:pt x="275921" y="131815"/>
                  </a:lnTo>
                  <a:lnTo>
                    <a:pt x="163111" y="131815"/>
                  </a:lnTo>
                  <a:lnTo>
                    <a:pt x="0" y="88918"/>
                  </a:lnTo>
                  <a:close/>
                </a:path>
                <a:path w="436245" h="457834">
                  <a:moveTo>
                    <a:pt x="268381" y="0"/>
                  </a:moveTo>
                  <a:lnTo>
                    <a:pt x="163111" y="131815"/>
                  </a:lnTo>
                  <a:lnTo>
                    <a:pt x="275921" y="131815"/>
                  </a:lnTo>
                  <a:lnTo>
                    <a:pt x="268381" y="0"/>
                  </a:lnTo>
                  <a:close/>
                </a:path>
              </a:pathLst>
            </a:custGeom>
            <a:solidFill>
              <a:srgbClr val="003399"/>
            </a:solidFill>
          </p:spPr>
          <p:txBody>
            <a:bodyPr wrap="square" lIns="0" tIns="0" rIns="0" bIns="0" rtlCol="0"/>
            <a:lstStyle/>
            <a:p>
              <a:endParaRPr/>
            </a:p>
          </p:txBody>
        </p:sp>
        <p:sp>
          <p:nvSpPr>
            <p:cNvPr id="29" name="object 49">
              <a:extLst>
                <a:ext uri="{FF2B5EF4-FFF2-40B4-BE49-F238E27FC236}">
                  <a16:creationId xmlns:a16="http://schemas.microsoft.com/office/drawing/2014/main" xmlns="" id="{54891AB6-566F-4E00-8A69-5588C164C3E3}"/>
                </a:ext>
              </a:extLst>
            </p:cNvPr>
            <p:cNvSpPr/>
            <p:nvPr/>
          </p:nvSpPr>
          <p:spPr>
            <a:xfrm>
              <a:off x="8916999" y="15507118"/>
              <a:ext cx="448309" cy="455295"/>
            </a:xfrm>
            <a:custGeom>
              <a:avLst/>
              <a:gdLst/>
              <a:ahLst/>
              <a:cxnLst/>
              <a:rect l="l" t="t" r="r" b="b"/>
              <a:pathLst>
                <a:path w="448309" h="455294">
                  <a:moveTo>
                    <a:pt x="140092" y="0"/>
                  </a:moveTo>
                  <a:lnTo>
                    <a:pt x="149926" y="168430"/>
                  </a:lnTo>
                  <a:lnTo>
                    <a:pt x="0" y="245596"/>
                  </a:lnTo>
                  <a:lnTo>
                    <a:pt x="163211" y="288225"/>
                  </a:lnTo>
                  <a:lnTo>
                    <a:pt x="190260" y="454763"/>
                  </a:lnTo>
                  <a:lnTo>
                    <a:pt x="281189" y="312685"/>
                  </a:lnTo>
                  <a:lnTo>
                    <a:pt x="426855" y="312685"/>
                  </a:lnTo>
                  <a:lnTo>
                    <a:pt x="341007" y="207884"/>
                  </a:lnTo>
                  <a:lnTo>
                    <a:pt x="385954" y="118857"/>
                  </a:lnTo>
                  <a:lnTo>
                    <a:pt x="259837" y="118857"/>
                  </a:lnTo>
                  <a:lnTo>
                    <a:pt x="140092" y="0"/>
                  </a:lnTo>
                  <a:close/>
                </a:path>
                <a:path w="448309" h="455294">
                  <a:moveTo>
                    <a:pt x="426855" y="312685"/>
                  </a:moveTo>
                  <a:lnTo>
                    <a:pt x="281189" y="312685"/>
                  </a:lnTo>
                  <a:lnTo>
                    <a:pt x="448078" y="338594"/>
                  </a:lnTo>
                  <a:lnTo>
                    <a:pt x="426855" y="312685"/>
                  </a:lnTo>
                  <a:close/>
                </a:path>
                <a:path w="448309" h="455294">
                  <a:moveTo>
                    <a:pt x="416959" y="57447"/>
                  </a:moveTo>
                  <a:lnTo>
                    <a:pt x="259837" y="118857"/>
                  </a:lnTo>
                  <a:lnTo>
                    <a:pt x="385954" y="118857"/>
                  </a:lnTo>
                  <a:lnTo>
                    <a:pt x="416959" y="57447"/>
                  </a:lnTo>
                  <a:close/>
                </a:path>
              </a:pathLst>
            </a:custGeom>
            <a:solidFill>
              <a:srgbClr val="003399"/>
            </a:solidFill>
          </p:spPr>
          <p:txBody>
            <a:bodyPr wrap="square" lIns="0" tIns="0" rIns="0" bIns="0" rtlCol="0"/>
            <a:lstStyle/>
            <a:p>
              <a:endParaRPr/>
            </a:p>
          </p:txBody>
        </p:sp>
        <p:sp>
          <p:nvSpPr>
            <p:cNvPr id="30" name="object 50">
              <a:extLst>
                <a:ext uri="{FF2B5EF4-FFF2-40B4-BE49-F238E27FC236}">
                  <a16:creationId xmlns:a16="http://schemas.microsoft.com/office/drawing/2014/main" xmlns="" id="{5DE94136-B033-4819-9636-AA690BBEC1A4}"/>
                </a:ext>
              </a:extLst>
            </p:cNvPr>
            <p:cNvSpPr/>
            <p:nvPr/>
          </p:nvSpPr>
          <p:spPr>
            <a:xfrm>
              <a:off x="7461848" y="16379815"/>
              <a:ext cx="457834" cy="436245"/>
            </a:xfrm>
            <a:custGeom>
              <a:avLst/>
              <a:gdLst/>
              <a:ahLst/>
              <a:cxnLst/>
              <a:rect l="l" t="t" r="r" b="b"/>
              <a:pathLst>
                <a:path w="457834" h="436244">
                  <a:moveTo>
                    <a:pt x="85903" y="1549"/>
                  </a:moveTo>
                  <a:lnTo>
                    <a:pt x="130701" y="164258"/>
                  </a:lnTo>
                  <a:lnTo>
                    <a:pt x="0" y="271003"/>
                  </a:lnTo>
                  <a:lnTo>
                    <a:pt x="168539" y="278592"/>
                  </a:lnTo>
                  <a:lnTo>
                    <a:pt x="229597" y="436057"/>
                  </a:lnTo>
                  <a:lnTo>
                    <a:pt x="289155" y="277972"/>
                  </a:lnTo>
                  <a:lnTo>
                    <a:pt x="457477" y="268540"/>
                  </a:lnTo>
                  <a:lnTo>
                    <a:pt x="325669" y="163077"/>
                  </a:lnTo>
                  <a:lnTo>
                    <a:pt x="344266" y="92738"/>
                  </a:lnTo>
                  <a:lnTo>
                    <a:pt x="227729" y="92738"/>
                  </a:lnTo>
                  <a:lnTo>
                    <a:pt x="85903" y="1549"/>
                  </a:lnTo>
                  <a:close/>
                </a:path>
                <a:path w="457834" h="436244">
                  <a:moveTo>
                    <a:pt x="368784" y="0"/>
                  </a:moveTo>
                  <a:lnTo>
                    <a:pt x="227729" y="92738"/>
                  </a:lnTo>
                  <a:lnTo>
                    <a:pt x="344266" y="92738"/>
                  </a:lnTo>
                  <a:lnTo>
                    <a:pt x="368784" y="0"/>
                  </a:lnTo>
                  <a:close/>
                </a:path>
              </a:pathLst>
            </a:custGeom>
            <a:solidFill>
              <a:srgbClr val="003399"/>
            </a:solidFill>
          </p:spPr>
          <p:txBody>
            <a:bodyPr wrap="square" lIns="0" tIns="0" rIns="0" bIns="0" rtlCol="0"/>
            <a:lstStyle/>
            <a:p>
              <a:endParaRPr/>
            </a:p>
          </p:txBody>
        </p:sp>
        <p:sp>
          <p:nvSpPr>
            <p:cNvPr id="31" name="object 51">
              <a:extLst>
                <a:ext uri="{FF2B5EF4-FFF2-40B4-BE49-F238E27FC236}">
                  <a16:creationId xmlns:a16="http://schemas.microsoft.com/office/drawing/2014/main" xmlns="" id="{2166AFCB-FE62-41DE-8009-E6281C48918C}"/>
                </a:ext>
              </a:extLst>
            </p:cNvPr>
            <p:cNvSpPr/>
            <p:nvPr/>
          </p:nvSpPr>
          <p:spPr>
            <a:xfrm>
              <a:off x="6615689" y="16115360"/>
              <a:ext cx="454659" cy="448945"/>
            </a:xfrm>
            <a:custGeom>
              <a:avLst/>
              <a:gdLst/>
              <a:ahLst/>
              <a:cxnLst/>
              <a:rect l="l" t="t" r="r" b="b"/>
              <a:pathLst>
                <a:path w="454659" h="448944">
                  <a:moveTo>
                    <a:pt x="207951" y="0"/>
                  </a:moveTo>
                  <a:lnTo>
                    <a:pt x="166411" y="163588"/>
                  </a:lnTo>
                  <a:lnTo>
                    <a:pt x="0" y="191516"/>
                  </a:lnTo>
                  <a:lnTo>
                    <a:pt x="142638" y="281708"/>
                  </a:lnTo>
                  <a:lnTo>
                    <a:pt x="117793" y="448631"/>
                  </a:lnTo>
                  <a:lnTo>
                    <a:pt x="247808" y="340865"/>
                  </a:lnTo>
                  <a:lnTo>
                    <a:pt x="368936" y="340865"/>
                  </a:lnTo>
                  <a:lnTo>
                    <a:pt x="336425" y="259066"/>
                  </a:lnTo>
                  <a:lnTo>
                    <a:pt x="443896" y="149490"/>
                  </a:lnTo>
                  <a:lnTo>
                    <a:pt x="286081" y="149490"/>
                  </a:lnTo>
                  <a:lnTo>
                    <a:pt x="207951" y="0"/>
                  </a:lnTo>
                  <a:close/>
                </a:path>
                <a:path w="454659" h="448944">
                  <a:moveTo>
                    <a:pt x="368936" y="340865"/>
                  </a:moveTo>
                  <a:lnTo>
                    <a:pt x="247808" y="340865"/>
                  </a:lnTo>
                  <a:lnTo>
                    <a:pt x="398731" y="415828"/>
                  </a:lnTo>
                  <a:lnTo>
                    <a:pt x="368936" y="340865"/>
                  </a:lnTo>
                  <a:close/>
                </a:path>
                <a:path w="454659" h="448944">
                  <a:moveTo>
                    <a:pt x="454511" y="138668"/>
                  </a:moveTo>
                  <a:lnTo>
                    <a:pt x="286081" y="149490"/>
                  </a:lnTo>
                  <a:lnTo>
                    <a:pt x="443896" y="149490"/>
                  </a:lnTo>
                  <a:lnTo>
                    <a:pt x="454511" y="138668"/>
                  </a:lnTo>
                  <a:close/>
                </a:path>
              </a:pathLst>
            </a:custGeom>
            <a:solidFill>
              <a:srgbClr val="003399"/>
            </a:solidFill>
          </p:spPr>
          <p:txBody>
            <a:bodyPr wrap="square" lIns="0" tIns="0" rIns="0" bIns="0" rtlCol="0"/>
            <a:lstStyle/>
            <a:p>
              <a:endParaRPr/>
            </a:p>
          </p:txBody>
        </p:sp>
        <p:sp>
          <p:nvSpPr>
            <p:cNvPr id="32" name="object 52">
              <a:extLst>
                <a:ext uri="{FF2B5EF4-FFF2-40B4-BE49-F238E27FC236}">
                  <a16:creationId xmlns:a16="http://schemas.microsoft.com/office/drawing/2014/main" xmlns="" id="{E7AEEBB3-F84C-430C-A4F2-FF6751ECE389}"/>
                </a:ext>
              </a:extLst>
            </p:cNvPr>
            <p:cNvSpPr/>
            <p:nvPr/>
          </p:nvSpPr>
          <p:spPr>
            <a:xfrm>
              <a:off x="6026109" y="15526494"/>
              <a:ext cx="446405" cy="455930"/>
            </a:xfrm>
            <a:custGeom>
              <a:avLst/>
              <a:gdLst/>
              <a:ahLst/>
              <a:cxnLst/>
              <a:rect l="l" t="t" r="r" b="b"/>
              <a:pathLst>
                <a:path w="446404" h="455930">
                  <a:moveTo>
                    <a:pt x="279964" y="315902"/>
                  </a:moveTo>
                  <a:lnTo>
                    <a:pt x="166378" y="315902"/>
                  </a:lnTo>
                  <a:lnTo>
                    <a:pt x="260389" y="455826"/>
                  </a:lnTo>
                  <a:lnTo>
                    <a:pt x="279964" y="315902"/>
                  </a:lnTo>
                  <a:close/>
                </a:path>
                <a:path w="446404" h="455930">
                  <a:moveTo>
                    <a:pt x="24769" y="63729"/>
                  </a:moveTo>
                  <a:lnTo>
                    <a:pt x="104181" y="212550"/>
                  </a:lnTo>
                  <a:lnTo>
                    <a:pt x="0" y="345413"/>
                  </a:lnTo>
                  <a:lnTo>
                    <a:pt x="166378" y="315902"/>
                  </a:lnTo>
                  <a:lnTo>
                    <a:pt x="279964" y="315902"/>
                  </a:lnTo>
                  <a:lnTo>
                    <a:pt x="283760" y="288761"/>
                  </a:lnTo>
                  <a:lnTo>
                    <a:pt x="445992" y="242455"/>
                  </a:lnTo>
                  <a:lnTo>
                    <a:pt x="294223" y="168614"/>
                  </a:lnTo>
                  <a:lnTo>
                    <a:pt x="295909" y="121663"/>
                  </a:lnTo>
                  <a:lnTo>
                    <a:pt x="183257" y="121663"/>
                  </a:lnTo>
                  <a:lnTo>
                    <a:pt x="24769" y="63729"/>
                  </a:lnTo>
                  <a:close/>
                </a:path>
                <a:path w="446404" h="455930">
                  <a:moveTo>
                    <a:pt x="300279" y="0"/>
                  </a:moveTo>
                  <a:lnTo>
                    <a:pt x="183257" y="121663"/>
                  </a:lnTo>
                  <a:lnTo>
                    <a:pt x="295909" y="121663"/>
                  </a:lnTo>
                  <a:lnTo>
                    <a:pt x="300279" y="0"/>
                  </a:lnTo>
                  <a:close/>
                </a:path>
              </a:pathLst>
            </a:custGeom>
            <a:solidFill>
              <a:srgbClr val="003399"/>
            </a:solidFill>
          </p:spPr>
          <p:txBody>
            <a:bodyPr wrap="square" lIns="0" tIns="0" rIns="0" bIns="0" rtlCol="0"/>
            <a:lstStyle/>
            <a:p>
              <a:endParaRPr/>
            </a:p>
          </p:txBody>
        </p:sp>
        <p:sp>
          <p:nvSpPr>
            <p:cNvPr id="33" name="object 53">
              <a:extLst>
                <a:ext uri="{FF2B5EF4-FFF2-40B4-BE49-F238E27FC236}">
                  <a16:creationId xmlns:a16="http://schemas.microsoft.com/office/drawing/2014/main" xmlns="" id="{CB842A79-B0A1-4C45-98CC-385C6DCD148E}"/>
                </a:ext>
              </a:extLst>
            </p:cNvPr>
            <p:cNvSpPr/>
            <p:nvPr/>
          </p:nvSpPr>
          <p:spPr>
            <a:xfrm>
              <a:off x="5753134" y="14655737"/>
              <a:ext cx="436245" cy="457834"/>
            </a:xfrm>
            <a:custGeom>
              <a:avLst/>
              <a:gdLst/>
              <a:ahLst/>
              <a:cxnLst/>
              <a:rect l="l" t="t" r="r" b="b"/>
              <a:pathLst>
                <a:path w="436245" h="457834">
                  <a:moveTo>
                    <a:pt x="165054" y="0"/>
                  </a:moveTo>
                  <a:lnTo>
                    <a:pt x="157456" y="168572"/>
                  </a:lnTo>
                  <a:lnTo>
                    <a:pt x="0" y="229655"/>
                  </a:lnTo>
                  <a:lnTo>
                    <a:pt x="158152" y="289189"/>
                  </a:lnTo>
                  <a:lnTo>
                    <a:pt x="167701" y="457527"/>
                  </a:lnTo>
                  <a:lnTo>
                    <a:pt x="273013" y="325711"/>
                  </a:lnTo>
                  <a:lnTo>
                    <a:pt x="407849" y="325711"/>
                  </a:lnTo>
                  <a:lnTo>
                    <a:pt x="343319" y="227704"/>
                  </a:lnTo>
                  <a:lnTo>
                    <a:pt x="405576" y="130743"/>
                  </a:lnTo>
                  <a:lnTo>
                    <a:pt x="271840" y="130743"/>
                  </a:lnTo>
                  <a:lnTo>
                    <a:pt x="165054" y="0"/>
                  </a:lnTo>
                  <a:close/>
                </a:path>
                <a:path w="436245" h="457834">
                  <a:moveTo>
                    <a:pt x="407849" y="325711"/>
                  </a:moveTo>
                  <a:lnTo>
                    <a:pt x="273013" y="325711"/>
                  </a:lnTo>
                  <a:lnTo>
                    <a:pt x="436116" y="368642"/>
                  </a:lnTo>
                  <a:lnTo>
                    <a:pt x="407849" y="325711"/>
                  </a:lnTo>
                  <a:close/>
                </a:path>
                <a:path w="436245" h="457834">
                  <a:moveTo>
                    <a:pt x="434432" y="85802"/>
                  </a:moveTo>
                  <a:lnTo>
                    <a:pt x="271840" y="130743"/>
                  </a:lnTo>
                  <a:lnTo>
                    <a:pt x="405576" y="130743"/>
                  </a:lnTo>
                  <a:lnTo>
                    <a:pt x="434432" y="85802"/>
                  </a:lnTo>
                  <a:close/>
                </a:path>
              </a:pathLst>
            </a:custGeom>
            <a:solidFill>
              <a:srgbClr val="003399"/>
            </a:solidFill>
          </p:spPr>
          <p:txBody>
            <a:bodyPr wrap="square" lIns="0" tIns="0" rIns="0" bIns="0" rtlCol="0"/>
            <a:lstStyle/>
            <a:p>
              <a:endParaRPr/>
            </a:p>
          </p:txBody>
        </p:sp>
        <p:sp>
          <p:nvSpPr>
            <p:cNvPr id="34" name="object 54">
              <a:extLst>
                <a:ext uri="{FF2B5EF4-FFF2-40B4-BE49-F238E27FC236}">
                  <a16:creationId xmlns:a16="http://schemas.microsoft.com/office/drawing/2014/main" xmlns="" id="{EC536FD2-E87B-468E-86A6-FE87317B8A00}"/>
                </a:ext>
              </a:extLst>
            </p:cNvPr>
            <p:cNvSpPr/>
            <p:nvPr/>
          </p:nvSpPr>
          <p:spPr>
            <a:xfrm>
              <a:off x="6008823" y="13803110"/>
              <a:ext cx="448309" cy="455295"/>
            </a:xfrm>
            <a:custGeom>
              <a:avLst/>
              <a:gdLst/>
              <a:ahLst/>
              <a:cxnLst/>
              <a:rect l="l" t="t" r="r" b="b"/>
              <a:pathLst>
                <a:path w="448310" h="455294">
                  <a:moveTo>
                    <a:pt x="301553" y="336107"/>
                  </a:moveTo>
                  <a:lnTo>
                    <a:pt x="188727" y="336107"/>
                  </a:lnTo>
                  <a:lnTo>
                    <a:pt x="308681" y="454721"/>
                  </a:lnTo>
                  <a:lnTo>
                    <a:pt x="301553" y="336107"/>
                  </a:lnTo>
                  <a:close/>
                </a:path>
                <a:path w="448310" h="455294">
                  <a:moveTo>
                    <a:pt x="0" y="116687"/>
                  </a:moveTo>
                  <a:lnTo>
                    <a:pt x="107372" y="247171"/>
                  </a:lnTo>
                  <a:lnTo>
                    <a:pt x="31672" y="397818"/>
                  </a:lnTo>
                  <a:lnTo>
                    <a:pt x="188727" y="336107"/>
                  </a:lnTo>
                  <a:lnTo>
                    <a:pt x="301553" y="336107"/>
                  </a:lnTo>
                  <a:lnTo>
                    <a:pt x="298554" y="286190"/>
                  </a:lnTo>
                  <a:lnTo>
                    <a:pt x="448304" y="208730"/>
                  </a:lnTo>
                  <a:lnTo>
                    <a:pt x="284908" y="166528"/>
                  </a:lnTo>
                  <a:lnTo>
                    <a:pt x="280924" y="142261"/>
                  </a:lnTo>
                  <a:lnTo>
                    <a:pt x="166931" y="142261"/>
                  </a:lnTo>
                  <a:lnTo>
                    <a:pt x="0" y="116687"/>
                  </a:lnTo>
                  <a:close/>
                </a:path>
                <a:path w="448310" h="455294">
                  <a:moveTo>
                    <a:pt x="257567" y="0"/>
                  </a:moveTo>
                  <a:lnTo>
                    <a:pt x="166931" y="142261"/>
                  </a:lnTo>
                  <a:lnTo>
                    <a:pt x="280924" y="142261"/>
                  </a:lnTo>
                  <a:lnTo>
                    <a:pt x="257567" y="0"/>
                  </a:lnTo>
                  <a:close/>
                </a:path>
              </a:pathLst>
            </a:custGeom>
            <a:solidFill>
              <a:srgbClr val="003399"/>
            </a:solidFill>
          </p:spPr>
          <p:txBody>
            <a:bodyPr wrap="square" lIns="0" tIns="0" rIns="0" bIns="0" rtlCol="0"/>
            <a:lstStyle/>
            <a:p>
              <a:endParaRPr/>
            </a:p>
          </p:txBody>
        </p:sp>
        <p:sp>
          <p:nvSpPr>
            <p:cNvPr id="35" name="object 55">
              <a:extLst>
                <a:ext uri="{FF2B5EF4-FFF2-40B4-BE49-F238E27FC236}">
                  <a16:creationId xmlns:a16="http://schemas.microsoft.com/office/drawing/2014/main" xmlns="" id="{85EC7CB0-BBA0-4056-9A27-EA0A4D5883EC}"/>
                </a:ext>
              </a:extLst>
            </p:cNvPr>
            <p:cNvSpPr/>
            <p:nvPr/>
          </p:nvSpPr>
          <p:spPr>
            <a:xfrm>
              <a:off x="6607430" y="13204825"/>
              <a:ext cx="455295" cy="447675"/>
            </a:xfrm>
            <a:custGeom>
              <a:avLst/>
              <a:gdLst/>
              <a:ahLst/>
              <a:cxnLst/>
              <a:rect l="l" t="t" r="r" b="b"/>
              <a:pathLst>
                <a:path w="455295" h="447675">
                  <a:moveTo>
                    <a:pt x="114308" y="0"/>
                  </a:moveTo>
                  <a:lnTo>
                    <a:pt x="141315" y="166813"/>
                  </a:lnTo>
                  <a:lnTo>
                    <a:pt x="0" y="258781"/>
                  </a:lnTo>
                  <a:lnTo>
                    <a:pt x="166746" y="284598"/>
                  </a:lnTo>
                  <a:lnTo>
                    <a:pt x="210598" y="447508"/>
                  </a:lnTo>
                  <a:lnTo>
                    <a:pt x="286776" y="296853"/>
                  </a:lnTo>
                  <a:lnTo>
                    <a:pt x="446576" y="296853"/>
                  </a:lnTo>
                  <a:lnTo>
                    <a:pt x="335286" y="186582"/>
                  </a:lnTo>
                  <a:lnTo>
                    <a:pt x="366021" y="106183"/>
                  </a:lnTo>
                  <a:lnTo>
                    <a:pt x="245605" y="106183"/>
                  </a:lnTo>
                  <a:lnTo>
                    <a:pt x="114308" y="0"/>
                  </a:lnTo>
                  <a:close/>
                </a:path>
                <a:path w="455295" h="447675">
                  <a:moveTo>
                    <a:pt x="446576" y="296853"/>
                  </a:moveTo>
                  <a:lnTo>
                    <a:pt x="286776" y="296853"/>
                  </a:lnTo>
                  <a:lnTo>
                    <a:pt x="455140" y="305339"/>
                  </a:lnTo>
                  <a:lnTo>
                    <a:pt x="446576" y="296853"/>
                  </a:lnTo>
                  <a:close/>
                </a:path>
                <a:path w="455295" h="447675">
                  <a:moveTo>
                    <a:pt x="395539" y="28966"/>
                  </a:moveTo>
                  <a:lnTo>
                    <a:pt x="245605" y="106183"/>
                  </a:lnTo>
                  <a:lnTo>
                    <a:pt x="366021" y="106183"/>
                  </a:lnTo>
                  <a:lnTo>
                    <a:pt x="395539" y="28966"/>
                  </a:lnTo>
                  <a:close/>
                </a:path>
              </a:pathLst>
            </a:custGeom>
            <a:solidFill>
              <a:srgbClr val="003399"/>
            </a:solidFill>
          </p:spPr>
          <p:txBody>
            <a:bodyPr wrap="square" lIns="0" tIns="0" rIns="0" bIns="0" rtlCol="0"/>
            <a:lstStyle/>
            <a:p>
              <a:endParaRPr/>
            </a:p>
          </p:txBody>
        </p:sp>
        <p:sp>
          <p:nvSpPr>
            <p:cNvPr id="36" name="object 56">
              <a:extLst>
                <a:ext uri="{FF2B5EF4-FFF2-40B4-BE49-F238E27FC236}">
                  <a16:creationId xmlns:a16="http://schemas.microsoft.com/office/drawing/2014/main" xmlns="" id="{7FF55598-5F3E-4AF4-A454-A06E8F6827C4}"/>
                </a:ext>
              </a:extLst>
            </p:cNvPr>
            <p:cNvSpPr/>
            <p:nvPr/>
          </p:nvSpPr>
          <p:spPr>
            <a:xfrm>
              <a:off x="6531439" y="13210486"/>
              <a:ext cx="3078385" cy="3726956"/>
            </a:xfrm>
            <a:prstGeom prst="rect">
              <a:avLst/>
            </a:prstGeom>
            <a:blipFill>
              <a:blip r:embed="rId3" cstate="print"/>
              <a:stretch>
                <a:fillRect/>
              </a:stretch>
            </a:blipFill>
          </p:spPr>
          <p:txBody>
            <a:bodyPr wrap="square" lIns="0" tIns="0" rIns="0" bIns="0" rtlCol="0"/>
            <a:lstStyle/>
            <a:p>
              <a:endParaRPr/>
            </a:p>
          </p:txBody>
        </p:sp>
      </p:grpSp>
      <p:pic>
        <p:nvPicPr>
          <p:cNvPr id="37" name="Immagine 36">
            <a:extLst>
              <a:ext uri="{FF2B5EF4-FFF2-40B4-BE49-F238E27FC236}">
                <a16:creationId xmlns:a16="http://schemas.microsoft.com/office/drawing/2014/main" xmlns="" id="{71575F1B-CA5F-4763-8340-53BDD62A504C}"/>
              </a:ext>
            </a:extLst>
          </p:cNvPr>
          <p:cNvPicPr>
            <a:picLocks noChangeAspect="1"/>
          </p:cNvPicPr>
          <p:nvPr userDrawn="1"/>
        </p:nvPicPr>
        <p:blipFill>
          <a:blip r:embed="rId2"/>
          <a:stretch>
            <a:fillRect/>
          </a:stretch>
        </p:blipFill>
        <p:spPr>
          <a:xfrm rot="19703064">
            <a:off x="10231893" y="2407144"/>
            <a:ext cx="6162675" cy="5905500"/>
          </a:xfrm>
          <a:prstGeom prst="rect">
            <a:avLst/>
          </a:prstGeom>
        </p:spPr>
      </p:pic>
      <p:cxnSp>
        <p:nvCxnSpPr>
          <p:cNvPr id="38" name="Connettore diritto 37">
            <a:extLst>
              <a:ext uri="{FF2B5EF4-FFF2-40B4-BE49-F238E27FC236}">
                <a16:creationId xmlns:a16="http://schemas.microsoft.com/office/drawing/2014/main" xmlns="" id="{F8C485EF-5080-428E-8CCC-CBD9607B3776}"/>
              </a:ext>
            </a:extLst>
          </p:cNvPr>
          <p:cNvCxnSpPr>
            <a:cxnSpLocks/>
          </p:cNvCxnSpPr>
          <p:nvPr userDrawn="1"/>
        </p:nvCxnSpPr>
        <p:spPr>
          <a:xfrm>
            <a:off x="239485" y="6111837"/>
            <a:ext cx="11501001" cy="0"/>
          </a:xfrm>
          <a:prstGeom prst="line">
            <a:avLst/>
          </a:prstGeom>
          <a:ln w="28575">
            <a:solidFill>
              <a:srgbClr val="6886C4"/>
            </a:solidFill>
          </a:ln>
        </p:spPr>
        <p:style>
          <a:lnRef idx="1">
            <a:schemeClr val="dk1"/>
          </a:lnRef>
          <a:fillRef idx="0">
            <a:schemeClr val="dk1"/>
          </a:fillRef>
          <a:effectRef idx="0">
            <a:schemeClr val="dk1"/>
          </a:effectRef>
          <a:fontRef idx="minor">
            <a:schemeClr val="tx1"/>
          </a:fontRef>
        </p:style>
      </p:cxnSp>
      <p:sp>
        <p:nvSpPr>
          <p:cNvPr id="39" name="Rettangolo 12">
            <a:extLst>
              <a:ext uri="{FF2B5EF4-FFF2-40B4-BE49-F238E27FC236}">
                <a16:creationId xmlns:a16="http://schemas.microsoft.com/office/drawing/2014/main" xmlns="" id="{0D47C768-EEDF-41E3-B6F7-083D3E0EB1F2}"/>
              </a:ext>
            </a:extLst>
          </p:cNvPr>
          <p:cNvSpPr/>
          <p:nvPr userDrawn="1"/>
        </p:nvSpPr>
        <p:spPr>
          <a:xfrm>
            <a:off x="253038" y="0"/>
            <a:ext cx="892629" cy="119742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nvGrpSpPr>
          <p:cNvPr id="40" name="Group 22">
            <a:extLst>
              <a:ext uri="{FF2B5EF4-FFF2-40B4-BE49-F238E27FC236}">
                <a16:creationId xmlns:a16="http://schemas.microsoft.com/office/drawing/2014/main" xmlns="" id="{B472AEA2-6698-4544-A3FF-8FD970D1EEEB}"/>
              </a:ext>
            </a:extLst>
          </p:cNvPr>
          <p:cNvGrpSpPr>
            <a:grpSpLocks noChangeAspect="1"/>
          </p:cNvGrpSpPr>
          <p:nvPr userDrawn="1"/>
        </p:nvGrpSpPr>
        <p:grpSpPr>
          <a:xfrm>
            <a:off x="345499" y="80904"/>
            <a:ext cx="707706" cy="1035621"/>
            <a:chOff x="5729731" y="12946325"/>
            <a:chExt cx="3934794" cy="5757967"/>
          </a:xfrm>
        </p:grpSpPr>
        <p:sp>
          <p:nvSpPr>
            <p:cNvPr id="41" name="object 44">
              <a:extLst>
                <a:ext uri="{FF2B5EF4-FFF2-40B4-BE49-F238E27FC236}">
                  <a16:creationId xmlns:a16="http://schemas.microsoft.com/office/drawing/2014/main" xmlns="" id="{ABCDEA04-2FBB-4E2C-9751-1B1AA06A9C83}"/>
                </a:ext>
              </a:extLst>
            </p:cNvPr>
            <p:cNvSpPr/>
            <p:nvPr/>
          </p:nvSpPr>
          <p:spPr>
            <a:xfrm>
              <a:off x="8210008" y="17394287"/>
              <a:ext cx="1427480" cy="1310005"/>
            </a:xfrm>
            <a:custGeom>
              <a:avLst/>
              <a:gdLst/>
              <a:ahLst/>
              <a:cxnLst/>
              <a:rect l="l" t="t" r="r" b="b"/>
              <a:pathLst>
                <a:path w="1427479" h="1310005">
                  <a:moveTo>
                    <a:pt x="456120" y="0"/>
                  </a:moveTo>
                  <a:lnTo>
                    <a:pt x="108076" y="0"/>
                  </a:lnTo>
                  <a:lnTo>
                    <a:pt x="0" y="1309765"/>
                  </a:lnTo>
                  <a:lnTo>
                    <a:pt x="322402" y="1309765"/>
                  </a:lnTo>
                  <a:lnTo>
                    <a:pt x="362703" y="719885"/>
                  </a:lnTo>
                  <a:lnTo>
                    <a:pt x="365791" y="643809"/>
                  </a:lnTo>
                  <a:lnTo>
                    <a:pt x="365478" y="579079"/>
                  </a:lnTo>
                  <a:lnTo>
                    <a:pt x="363732" y="520514"/>
                  </a:lnTo>
                  <a:lnTo>
                    <a:pt x="362703" y="500081"/>
                  </a:lnTo>
                  <a:lnTo>
                    <a:pt x="628336" y="500081"/>
                  </a:lnTo>
                  <a:lnTo>
                    <a:pt x="456120" y="0"/>
                  </a:lnTo>
                  <a:close/>
                </a:path>
                <a:path w="1427479" h="1310005">
                  <a:moveTo>
                    <a:pt x="1361314" y="500081"/>
                  </a:moveTo>
                  <a:lnTo>
                    <a:pt x="1066145" y="500081"/>
                  </a:lnTo>
                  <a:lnTo>
                    <a:pt x="1062013" y="571512"/>
                  </a:lnTo>
                  <a:lnTo>
                    <a:pt x="1060635" y="618219"/>
                  </a:lnTo>
                  <a:lnTo>
                    <a:pt x="1062013" y="660808"/>
                  </a:lnTo>
                  <a:lnTo>
                    <a:pt x="1066145" y="719885"/>
                  </a:lnTo>
                  <a:lnTo>
                    <a:pt x="1106420" y="1309765"/>
                  </a:lnTo>
                  <a:lnTo>
                    <a:pt x="1426997" y="1309765"/>
                  </a:lnTo>
                  <a:lnTo>
                    <a:pt x="1361314" y="500081"/>
                  </a:lnTo>
                  <a:close/>
                </a:path>
                <a:path w="1427479" h="1310005">
                  <a:moveTo>
                    <a:pt x="628336" y="500081"/>
                  </a:moveTo>
                  <a:lnTo>
                    <a:pt x="366338" y="500081"/>
                  </a:lnTo>
                  <a:lnTo>
                    <a:pt x="392220" y="580800"/>
                  </a:lnTo>
                  <a:lnTo>
                    <a:pt x="408480" y="630602"/>
                  </a:lnTo>
                  <a:lnTo>
                    <a:pt x="421987" y="670095"/>
                  </a:lnTo>
                  <a:lnTo>
                    <a:pt x="439609" y="719885"/>
                  </a:lnTo>
                  <a:lnTo>
                    <a:pt x="577012" y="1099082"/>
                  </a:lnTo>
                  <a:lnTo>
                    <a:pt x="851802" y="1099082"/>
                  </a:lnTo>
                  <a:lnTo>
                    <a:pt x="971255" y="769342"/>
                  </a:lnTo>
                  <a:lnTo>
                    <a:pt x="712581" y="769342"/>
                  </a:lnTo>
                  <a:lnTo>
                    <a:pt x="690931" y="691790"/>
                  </a:lnTo>
                  <a:lnTo>
                    <a:pt x="676845" y="643425"/>
                  </a:lnTo>
                  <a:lnTo>
                    <a:pt x="664139" y="603985"/>
                  </a:lnTo>
                  <a:lnTo>
                    <a:pt x="628336" y="500081"/>
                  </a:lnTo>
                  <a:close/>
                </a:path>
                <a:path w="1427479" h="1310005">
                  <a:moveTo>
                    <a:pt x="1320747" y="0"/>
                  </a:moveTo>
                  <a:lnTo>
                    <a:pt x="972686" y="0"/>
                  </a:lnTo>
                  <a:lnTo>
                    <a:pt x="782175" y="553206"/>
                  </a:lnTo>
                  <a:lnTo>
                    <a:pt x="759516" y="622528"/>
                  </a:lnTo>
                  <a:lnTo>
                    <a:pt x="738227" y="692875"/>
                  </a:lnTo>
                  <a:lnTo>
                    <a:pt x="722431" y="747421"/>
                  </a:lnTo>
                  <a:lnTo>
                    <a:pt x="716250" y="769342"/>
                  </a:lnTo>
                  <a:lnTo>
                    <a:pt x="971255" y="769342"/>
                  </a:lnTo>
                  <a:lnTo>
                    <a:pt x="989171" y="719885"/>
                  </a:lnTo>
                  <a:lnTo>
                    <a:pt x="1012993" y="650774"/>
                  </a:lnTo>
                  <a:lnTo>
                    <a:pt x="1036814" y="579079"/>
                  </a:lnTo>
                  <a:lnTo>
                    <a:pt x="1055138" y="522836"/>
                  </a:lnTo>
                  <a:lnTo>
                    <a:pt x="1062468" y="500081"/>
                  </a:lnTo>
                  <a:lnTo>
                    <a:pt x="1361314" y="500081"/>
                  </a:lnTo>
                  <a:lnTo>
                    <a:pt x="1320747" y="0"/>
                  </a:lnTo>
                  <a:close/>
                </a:path>
              </a:pathLst>
            </a:custGeom>
            <a:solidFill>
              <a:srgbClr val="003399"/>
            </a:solidFill>
          </p:spPr>
          <p:txBody>
            <a:bodyPr wrap="square" lIns="0" tIns="0" rIns="0" bIns="0" rtlCol="0"/>
            <a:lstStyle/>
            <a:p>
              <a:endParaRPr/>
            </a:p>
          </p:txBody>
        </p:sp>
        <p:sp>
          <p:nvSpPr>
            <p:cNvPr id="42" name="object 45">
              <a:extLst>
                <a:ext uri="{FF2B5EF4-FFF2-40B4-BE49-F238E27FC236}">
                  <a16:creationId xmlns:a16="http://schemas.microsoft.com/office/drawing/2014/main" xmlns="" id="{6C42F770-AED9-4AD3-A80B-F1D15351500E}"/>
                </a:ext>
              </a:extLst>
            </p:cNvPr>
            <p:cNvSpPr/>
            <p:nvPr/>
          </p:nvSpPr>
          <p:spPr>
            <a:xfrm>
              <a:off x="5729731" y="17394280"/>
              <a:ext cx="2423795" cy="1310005"/>
            </a:xfrm>
            <a:custGeom>
              <a:avLst/>
              <a:gdLst/>
              <a:ahLst/>
              <a:cxnLst/>
              <a:rect l="l" t="t" r="r" b="b"/>
              <a:pathLst>
                <a:path w="2423795" h="1310005">
                  <a:moveTo>
                    <a:pt x="1747573" y="0"/>
                  </a:moveTo>
                  <a:lnTo>
                    <a:pt x="1282272" y="0"/>
                  </a:lnTo>
                  <a:lnTo>
                    <a:pt x="1282272" y="1309773"/>
                  </a:lnTo>
                  <a:lnTo>
                    <a:pt x="1747573" y="1309773"/>
                  </a:lnTo>
                  <a:lnTo>
                    <a:pt x="1800481" y="1308387"/>
                  </a:lnTo>
                  <a:lnTo>
                    <a:pt x="1851650" y="1304256"/>
                  </a:lnTo>
                  <a:lnTo>
                    <a:pt x="1901021" y="1297418"/>
                  </a:lnTo>
                  <a:lnTo>
                    <a:pt x="1948540" y="1287912"/>
                  </a:lnTo>
                  <a:lnTo>
                    <a:pt x="1994148" y="1275776"/>
                  </a:lnTo>
                  <a:lnTo>
                    <a:pt x="2037788" y="1261051"/>
                  </a:lnTo>
                  <a:lnTo>
                    <a:pt x="2079404" y="1243775"/>
                  </a:lnTo>
                  <a:lnTo>
                    <a:pt x="2118939" y="1223986"/>
                  </a:lnTo>
                  <a:lnTo>
                    <a:pt x="2156336" y="1201723"/>
                  </a:lnTo>
                  <a:lnTo>
                    <a:pt x="2191538" y="1177026"/>
                  </a:lnTo>
                  <a:lnTo>
                    <a:pt x="2224488" y="1149934"/>
                  </a:lnTo>
                  <a:lnTo>
                    <a:pt x="2255129" y="1120484"/>
                  </a:lnTo>
                  <a:lnTo>
                    <a:pt x="2283405" y="1088717"/>
                  </a:lnTo>
                  <a:lnTo>
                    <a:pt x="2309257" y="1054670"/>
                  </a:lnTo>
                  <a:lnTo>
                    <a:pt x="2321937" y="1034984"/>
                  </a:lnTo>
                  <a:lnTo>
                    <a:pt x="1602849" y="1034984"/>
                  </a:lnTo>
                  <a:lnTo>
                    <a:pt x="1602849" y="274772"/>
                  </a:lnTo>
                  <a:lnTo>
                    <a:pt x="2324433" y="274772"/>
                  </a:lnTo>
                  <a:lnTo>
                    <a:pt x="2309257" y="251431"/>
                  </a:lnTo>
                  <a:lnTo>
                    <a:pt x="2283405" y="217735"/>
                  </a:lnTo>
                  <a:lnTo>
                    <a:pt x="2255129" y="186327"/>
                  </a:lnTo>
                  <a:lnTo>
                    <a:pt x="2224488" y="157240"/>
                  </a:lnTo>
                  <a:lnTo>
                    <a:pt x="2191538" y="130507"/>
                  </a:lnTo>
                  <a:lnTo>
                    <a:pt x="2156336" y="106161"/>
                  </a:lnTo>
                  <a:lnTo>
                    <a:pt x="2118939" y="84237"/>
                  </a:lnTo>
                  <a:lnTo>
                    <a:pt x="2079404" y="64766"/>
                  </a:lnTo>
                  <a:lnTo>
                    <a:pt x="2037788" y="47784"/>
                  </a:lnTo>
                  <a:lnTo>
                    <a:pt x="1994148" y="33322"/>
                  </a:lnTo>
                  <a:lnTo>
                    <a:pt x="1948540" y="21415"/>
                  </a:lnTo>
                  <a:lnTo>
                    <a:pt x="1901021" y="12096"/>
                  </a:lnTo>
                  <a:lnTo>
                    <a:pt x="1851650" y="5398"/>
                  </a:lnTo>
                  <a:lnTo>
                    <a:pt x="1800481" y="1355"/>
                  </a:lnTo>
                  <a:lnTo>
                    <a:pt x="1747573" y="0"/>
                  </a:lnTo>
                  <a:close/>
                </a:path>
                <a:path w="2423795" h="1310005">
                  <a:moveTo>
                    <a:pt x="2324433" y="274772"/>
                  </a:moveTo>
                  <a:lnTo>
                    <a:pt x="1734724" y="274772"/>
                  </a:lnTo>
                  <a:lnTo>
                    <a:pt x="1783246" y="277045"/>
                  </a:lnTo>
                  <a:lnTo>
                    <a:pt x="1828921" y="283850"/>
                  </a:lnTo>
                  <a:lnTo>
                    <a:pt x="1871571" y="295166"/>
                  </a:lnTo>
                  <a:lnTo>
                    <a:pt x="1911013" y="310975"/>
                  </a:lnTo>
                  <a:lnTo>
                    <a:pt x="1947069" y="331256"/>
                  </a:lnTo>
                  <a:lnTo>
                    <a:pt x="1979558" y="355990"/>
                  </a:lnTo>
                  <a:lnTo>
                    <a:pt x="2008299" y="385155"/>
                  </a:lnTo>
                  <a:lnTo>
                    <a:pt x="2033113" y="418733"/>
                  </a:lnTo>
                  <a:lnTo>
                    <a:pt x="2053819" y="456703"/>
                  </a:lnTo>
                  <a:lnTo>
                    <a:pt x="2070238" y="499046"/>
                  </a:lnTo>
                  <a:lnTo>
                    <a:pt x="2082188" y="545741"/>
                  </a:lnTo>
                  <a:lnTo>
                    <a:pt x="2089491" y="596769"/>
                  </a:lnTo>
                  <a:lnTo>
                    <a:pt x="2091965" y="652109"/>
                  </a:lnTo>
                  <a:lnTo>
                    <a:pt x="2089581" y="707907"/>
                  </a:lnTo>
                  <a:lnTo>
                    <a:pt x="2082518" y="759442"/>
                  </a:lnTo>
                  <a:lnTo>
                    <a:pt x="2070912" y="806680"/>
                  </a:lnTo>
                  <a:lnTo>
                    <a:pt x="2054898" y="849585"/>
                  </a:lnTo>
                  <a:lnTo>
                    <a:pt x="2034611" y="888122"/>
                  </a:lnTo>
                  <a:lnTo>
                    <a:pt x="2010187" y="922257"/>
                  </a:lnTo>
                  <a:lnTo>
                    <a:pt x="1981760" y="951954"/>
                  </a:lnTo>
                  <a:lnTo>
                    <a:pt x="1949466" y="977178"/>
                  </a:lnTo>
                  <a:lnTo>
                    <a:pt x="1913441" y="997895"/>
                  </a:lnTo>
                  <a:lnTo>
                    <a:pt x="1873818" y="1014069"/>
                  </a:lnTo>
                  <a:lnTo>
                    <a:pt x="1830735" y="1025665"/>
                  </a:lnTo>
                  <a:lnTo>
                    <a:pt x="1784325" y="1032648"/>
                  </a:lnTo>
                  <a:lnTo>
                    <a:pt x="1734724" y="1034984"/>
                  </a:lnTo>
                  <a:lnTo>
                    <a:pt x="2321937" y="1034984"/>
                  </a:lnTo>
                  <a:lnTo>
                    <a:pt x="2353466" y="979895"/>
                  </a:lnTo>
                  <a:lnTo>
                    <a:pt x="2371709" y="939245"/>
                  </a:lnTo>
                  <a:lnTo>
                    <a:pt x="2387302" y="896471"/>
                  </a:lnTo>
                  <a:lnTo>
                    <a:pt x="2400187" y="851613"/>
                  </a:lnTo>
                  <a:lnTo>
                    <a:pt x="2410308" y="804708"/>
                  </a:lnTo>
                  <a:lnTo>
                    <a:pt x="2417607" y="755797"/>
                  </a:lnTo>
                  <a:lnTo>
                    <a:pt x="2422029" y="704918"/>
                  </a:lnTo>
                  <a:lnTo>
                    <a:pt x="2423515" y="652109"/>
                  </a:lnTo>
                  <a:lnTo>
                    <a:pt x="2422029" y="599331"/>
                  </a:lnTo>
                  <a:lnTo>
                    <a:pt x="2417607" y="548539"/>
                  </a:lnTo>
                  <a:lnTo>
                    <a:pt x="2410308" y="499767"/>
                  </a:lnTo>
                  <a:lnTo>
                    <a:pt x="2400187" y="453049"/>
                  </a:lnTo>
                  <a:lnTo>
                    <a:pt x="2387302" y="408418"/>
                  </a:lnTo>
                  <a:lnTo>
                    <a:pt x="2371709" y="365907"/>
                  </a:lnTo>
                  <a:lnTo>
                    <a:pt x="2353466" y="325550"/>
                  </a:lnTo>
                  <a:lnTo>
                    <a:pt x="2332630" y="287380"/>
                  </a:lnTo>
                  <a:lnTo>
                    <a:pt x="2324433" y="274772"/>
                  </a:lnTo>
                  <a:close/>
                </a:path>
                <a:path w="2423795" h="1310005">
                  <a:moveTo>
                    <a:pt x="782200" y="0"/>
                  </a:moveTo>
                  <a:lnTo>
                    <a:pt x="445146" y="0"/>
                  </a:lnTo>
                  <a:lnTo>
                    <a:pt x="0" y="1309773"/>
                  </a:lnTo>
                  <a:lnTo>
                    <a:pt x="329732" y="1309773"/>
                  </a:lnTo>
                  <a:lnTo>
                    <a:pt x="408498" y="1034984"/>
                  </a:lnTo>
                  <a:lnTo>
                    <a:pt x="1133942" y="1034984"/>
                  </a:lnTo>
                  <a:lnTo>
                    <a:pt x="1046788" y="778539"/>
                  </a:lnTo>
                  <a:lnTo>
                    <a:pt x="483612" y="778539"/>
                  </a:lnTo>
                  <a:lnTo>
                    <a:pt x="558718" y="523887"/>
                  </a:lnTo>
                  <a:lnTo>
                    <a:pt x="577068" y="453910"/>
                  </a:lnTo>
                  <a:lnTo>
                    <a:pt x="594210" y="380327"/>
                  </a:lnTo>
                  <a:lnTo>
                    <a:pt x="606885" y="322199"/>
                  </a:lnTo>
                  <a:lnTo>
                    <a:pt x="611834" y="298587"/>
                  </a:lnTo>
                  <a:lnTo>
                    <a:pt x="883676" y="298587"/>
                  </a:lnTo>
                  <a:lnTo>
                    <a:pt x="782200" y="0"/>
                  </a:lnTo>
                  <a:close/>
                </a:path>
                <a:path w="2423795" h="1310005">
                  <a:moveTo>
                    <a:pt x="1133942" y="1034984"/>
                  </a:moveTo>
                  <a:lnTo>
                    <a:pt x="817005" y="1034984"/>
                  </a:lnTo>
                  <a:lnTo>
                    <a:pt x="897606" y="1309773"/>
                  </a:lnTo>
                  <a:lnTo>
                    <a:pt x="1227330" y="1309773"/>
                  </a:lnTo>
                  <a:lnTo>
                    <a:pt x="1133942" y="1034984"/>
                  </a:lnTo>
                  <a:close/>
                </a:path>
                <a:path w="2423795" h="1310005">
                  <a:moveTo>
                    <a:pt x="883676" y="298587"/>
                  </a:moveTo>
                  <a:lnTo>
                    <a:pt x="615495" y="298587"/>
                  </a:lnTo>
                  <a:lnTo>
                    <a:pt x="632817" y="382474"/>
                  </a:lnTo>
                  <a:lnTo>
                    <a:pt x="644125" y="433905"/>
                  </a:lnTo>
                  <a:lnTo>
                    <a:pt x="654402" y="474002"/>
                  </a:lnTo>
                  <a:lnTo>
                    <a:pt x="668628" y="523887"/>
                  </a:lnTo>
                  <a:lnTo>
                    <a:pt x="741891" y="778539"/>
                  </a:lnTo>
                  <a:lnTo>
                    <a:pt x="1046788" y="778539"/>
                  </a:lnTo>
                  <a:lnTo>
                    <a:pt x="883676" y="298587"/>
                  </a:lnTo>
                  <a:close/>
                </a:path>
              </a:pathLst>
            </a:custGeom>
            <a:solidFill>
              <a:srgbClr val="003399"/>
            </a:solidFill>
          </p:spPr>
          <p:txBody>
            <a:bodyPr wrap="square" lIns="0" tIns="0" rIns="0" bIns="0" rtlCol="0"/>
            <a:lstStyle/>
            <a:p>
              <a:endParaRPr/>
            </a:p>
          </p:txBody>
        </p:sp>
        <p:sp>
          <p:nvSpPr>
            <p:cNvPr id="43" name="object 46">
              <a:extLst>
                <a:ext uri="{FF2B5EF4-FFF2-40B4-BE49-F238E27FC236}">
                  <a16:creationId xmlns:a16="http://schemas.microsoft.com/office/drawing/2014/main" xmlns="" id="{6EF6E999-FFF4-4D41-8047-4810BED57FC6}"/>
                </a:ext>
              </a:extLst>
            </p:cNvPr>
            <p:cNvSpPr/>
            <p:nvPr/>
          </p:nvSpPr>
          <p:spPr>
            <a:xfrm>
              <a:off x="5738321" y="17089704"/>
              <a:ext cx="3926204" cy="0"/>
            </a:xfrm>
            <a:custGeom>
              <a:avLst/>
              <a:gdLst/>
              <a:ahLst/>
              <a:cxnLst/>
              <a:rect l="l" t="t" r="r" b="b"/>
              <a:pathLst>
                <a:path w="3926204">
                  <a:moveTo>
                    <a:pt x="0" y="0"/>
                  </a:moveTo>
                  <a:lnTo>
                    <a:pt x="3926129" y="0"/>
                  </a:lnTo>
                </a:path>
              </a:pathLst>
            </a:custGeom>
            <a:ln w="40752">
              <a:solidFill>
                <a:srgbClr val="003399"/>
              </a:solidFill>
            </a:ln>
          </p:spPr>
          <p:txBody>
            <a:bodyPr wrap="square" lIns="0" tIns="0" rIns="0" bIns="0" rtlCol="0"/>
            <a:lstStyle/>
            <a:p>
              <a:endParaRPr/>
            </a:p>
          </p:txBody>
        </p:sp>
        <p:sp>
          <p:nvSpPr>
            <p:cNvPr id="44" name="object 47">
              <a:extLst>
                <a:ext uri="{FF2B5EF4-FFF2-40B4-BE49-F238E27FC236}">
                  <a16:creationId xmlns:a16="http://schemas.microsoft.com/office/drawing/2014/main" xmlns="" id="{E880D01F-4EEB-44F6-B7C5-FB31F3A7E45D}"/>
                </a:ext>
              </a:extLst>
            </p:cNvPr>
            <p:cNvSpPr/>
            <p:nvPr/>
          </p:nvSpPr>
          <p:spPr>
            <a:xfrm>
              <a:off x="7464267" y="12946325"/>
              <a:ext cx="457834" cy="435609"/>
            </a:xfrm>
            <a:custGeom>
              <a:avLst/>
              <a:gdLst/>
              <a:ahLst/>
              <a:cxnLst/>
              <a:rect l="l" t="t" r="r" b="b"/>
              <a:pathLst>
                <a:path w="457834" h="435609">
                  <a:moveTo>
                    <a:pt x="228650" y="0"/>
                  </a:moveTo>
                  <a:lnTo>
                    <a:pt x="168396" y="157741"/>
                  </a:lnTo>
                  <a:lnTo>
                    <a:pt x="0" y="166512"/>
                  </a:lnTo>
                  <a:lnTo>
                    <a:pt x="131371" y="272418"/>
                  </a:lnTo>
                  <a:lnTo>
                    <a:pt x="87553" y="435387"/>
                  </a:lnTo>
                  <a:lnTo>
                    <a:pt x="228977" y="343235"/>
                  </a:lnTo>
                  <a:lnTo>
                    <a:pt x="345526" y="343235"/>
                  </a:lnTo>
                  <a:lnTo>
                    <a:pt x="326331" y="272251"/>
                  </a:lnTo>
                  <a:lnTo>
                    <a:pt x="457519" y="166101"/>
                  </a:lnTo>
                  <a:lnTo>
                    <a:pt x="289046" y="157599"/>
                  </a:lnTo>
                  <a:lnTo>
                    <a:pt x="228650" y="0"/>
                  </a:lnTo>
                  <a:close/>
                </a:path>
                <a:path w="457834" h="435609">
                  <a:moveTo>
                    <a:pt x="345526" y="343235"/>
                  </a:moveTo>
                  <a:lnTo>
                    <a:pt x="228977" y="343235"/>
                  </a:lnTo>
                  <a:lnTo>
                    <a:pt x="370367" y="435102"/>
                  </a:lnTo>
                  <a:lnTo>
                    <a:pt x="345526" y="343235"/>
                  </a:lnTo>
                  <a:close/>
                </a:path>
              </a:pathLst>
            </a:custGeom>
            <a:solidFill>
              <a:srgbClr val="003399"/>
            </a:solidFill>
          </p:spPr>
          <p:txBody>
            <a:bodyPr wrap="square" lIns="0" tIns="0" rIns="0" bIns="0" rtlCol="0"/>
            <a:lstStyle/>
            <a:p>
              <a:endParaRPr/>
            </a:p>
          </p:txBody>
        </p:sp>
        <p:sp>
          <p:nvSpPr>
            <p:cNvPr id="45" name="object 48">
              <a:extLst>
                <a:ext uri="{FF2B5EF4-FFF2-40B4-BE49-F238E27FC236}">
                  <a16:creationId xmlns:a16="http://schemas.microsoft.com/office/drawing/2014/main" xmlns="" id="{6525C8C0-B880-4C87-A80F-0DE9EFCE4609}"/>
                </a:ext>
              </a:extLst>
            </p:cNvPr>
            <p:cNvSpPr/>
            <p:nvPr/>
          </p:nvSpPr>
          <p:spPr>
            <a:xfrm>
              <a:off x="9186595" y="14648322"/>
              <a:ext cx="436245" cy="457834"/>
            </a:xfrm>
            <a:custGeom>
              <a:avLst/>
              <a:gdLst/>
              <a:ahLst/>
              <a:cxnLst/>
              <a:rect l="l" t="t" r="r" b="b"/>
              <a:pathLst>
                <a:path w="436245" h="457834">
                  <a:moveTo>
                    <a:pt x="277002" y="326817"/>
                  </a:moveTo>
                  <a:lnTo>
                    <a:pt x="164325" y="326817"/>
                  </a:lnTo>
                  <a:lnTo>
                    <a:pt x="271145" y="457452"/>
                  </a:lnTo>
                  <a:lnTo>
                    <a:pt x="277002" y="326817"/>
                  </a:lnTo>
                  <a:close/>
                </a:path>
                <a:path w="436245" h="457834">
                  <a:moveTo>
                    <a:pt x="0" y="88918"/>
                  </a:moveTo>
                  <a:lnTo>
                    <a:pt x="92839" y="229848"/>
                  </a:lnTo>
                  <a:lnTo>
                    <a:pt x="1717" y="371749"/>
                  </a:lnTo>
                  <a:lnTo>
                    <a:pt x="164325" y="326817"/>
                  </a:lnTo>
                  <a:lnTo>
                    <a:pt x="277002" y="326817"/>
                  </a:lnTo>
                  <a:lnTo>
                    <a:pt x="278701" y="288921"/>
                  </a:lnTo>
                  <a:lnTo>
                    <a:pt x="436083" y="227762"/>
                  </a:lnTo>
                  <a:lnTo>
                    <a:pt x="278006" y="168262"/>
                  </a:lnTo>
                  <a:lnTo>
                    <a:pt x="275921" y="131815"/>
                  </a:lnTo>
                  <a:lnTo>
                    <a:pt x="163111" y="131815"/>
                  </a:lnTo>
                  <a:lnTo>
                    <a:pt x="0" y="88918"/>
                  </a:lnTo>
                  <a:close/>
                </a:path>
                <a:path w="436245" h="457834">
                  <a:moveTo>
                    <a:pt x="268381" y="0"/>
                  </a:moveTo>
                  <a:lnTo>
                    <a:pt x="163111" y="131815"/>
                  </a:lnTo>
                  <a:lnTo>
                    <a:pt x="275921" y="131815"/>
                  </a:lnTo>
                  <a:lnTo>
                    <a:pt x="268381" y="0"/>
                  </a:lnTo>
                  <a:close/>
                </a:path>
              </a:pathLst>
            </a:custGeom>
            <a:solidFill>
              <a:srgbClr val="003399"/>
            </a:solidFill>
          </p:spPr>
          <p:txBody>
            <a:bodyPr wrap="square" lIns="0" tIns="0" rIns="0" bIns="0" rtlCol="0"/>
            <a:lstStyle/>
            <a:p>
              <a:endParaRPr/>
            </a:p>
          </p:txBody>
        </p:sp>
        <p:sp>
          <p:nvSpPr>
            <p:cNvPr id="46" name="object 49">
              <a:extLst>
                <a:ext uri="{FF2B5EF4-FFF2-40B4-BE49-F238E27FC236}">
                  <a16:creationId xmlns:a16="http://schemas.microsoft.com/office/drawing/2014/main" xmlns="" id="{4F16AFF3-BC69-4EC2-98B3-A7689539160F}"/>
                </a:ext>
              </a:extLst>
            </p:cNvPr>
            <p:cNvSpPr/>
            <p:nvPr/>
          </p:nvSpPr>
          <p:spPr>
            <a:xfrm>
              <a:off x="8916999" y="15507118"/>
              <a:ext cx="448309" cy="455295"/>
            </a:xfrm>
            <a:custGeom>
              <a:avLst/>
              <a:gdLst/>
              <a:ahLst/>
              <a:cxnLst/>
              <a:rect l="l" t="t" r="r" b="b"/>
              <a:pathLst>
                <a:path w="448309" h="455294">
                  <a:moveTo>
                    <a:pt x="140092" y="0"/>
                  </a:moveTo>
                  <a:lnTo>
                    <a:pt x="149926" y="168430"/>
                  </a:lnTo>
                  <a:lnTo>
                    <a:pt x="0" y="245596"/>
                  </a:lnTo>
                  <a:lnTo>
                    <a:pt x="163211" y="288225"/>
                  </a:lnTo>
                  <a:lnTo>
                    <a:pt x="190260" y="454763"/>
                  </a:lnTo>
                  <a:lnTo>
                    <a:pt x="281189" y="312685"/>
                  </a:lnTo>
                  <a:lnTo>
                    <a:pt x="426855" y="312685"/>
                  </a:lnTo>
                  <a:lnTo>
                    <a:pt x="341007" y="207884"/>
                  </a:lnTo>
                  <a:lnTo>
                    <a:pt x="385954" y="118857"/>
                  </a:lnTo>
                  <a:lnTo>
                    <a:pt x="259837" y="118857"/>
                  </a:lnTo>
                  <a:lnTo>
                    <a:pt x="140092" y="0"/>
                  </a:lnTo>
                  <a:close/>
                </a:path>
                <a:path w="448309" h="455294">
                  <a:moveTo>
                    <a:pt x="426855" y="312685"/>
                  </a:moveTo>
                  <a:lnTo>
                    <a:pt x="281189" y="312685"/>
                  </a:lnTo>
                  <a:lnTo>
                    <a:pt x="448078" y="338594"/>
                  </a:lnTo>
                  <a:lnTo>
                    <a:pt x="426855" y="312685"/>
                  </a:lnTo>
                  <a:close/>
                </a:path>
                <a:path w="448309" h="455294">
                  <a:moveTo>
                    <a:pt x="416959" y="57447"/>
                  </a:moveTo>
                  <a:lnTo>
                    <a:pt x="259837" y="118857"/>
                  </a:lnTo>
                  <a:lnTo>
                    <a:pt x="385954" y="118857"/>
                  </a:lnTo>
                  <a:lnTo>
                    <a:pt x="416959" y="57447"/>
                  </a:lnTo>
                  <a:close/>
                </a:path>
              </a:pathLst>
            </a:custGeom>
            <a:solidFill>
              <a:srgbClr val="003399"/>
            </a:solidFill>
          </p:spPr>
          <p:txBody>
            <a:bodyPr wrap="square" lIns="0" tIns="0" rIns="0" bIns="0" rtlCol="0"/>
            <a:lstStyle/>
            <a:p>
              <a:endParaRPr/>
            </a:p>
          </p:txBody>
        </p:sp>
        <p:sp>
          <p:nvSpPr>
            <p:cNvPr id="47" name="object 50">
              <a:extLst>
                <a:ext uri="{FF2B5EF4-FFF2-40B4-BE49-F238E27FC236}">
                  <a16:creationId xmlns:a16="http://schemas.microsoft.com/office/drawing/2014/main" xmlns="" id="{AB3826AC-D6A4-4093-A5D5-DD70EA767677}"/>
                </a:ext>
              </a:extLst>
            </p:cNvPr>
            <p:cNvSpPr/>
            <p:nvPr/>
          </p:nvSpPr>
          <p:spPr>
            <a:xfrm>
              <a:off x="7461848" y="16379815"/>
              <a:ext cx="457834" cy="436245"/>
            </a:xfrm>
            <a:custGeom>
              <a:avLst/>
              <a:gdLst/>
              <a:ahLst/>
              <a:cxnLst/>
              <a:rect l="l" t="t" r="r" b="b"/>
              <a:pathLst>
                <a:path w="457834" h="436244">
                  <a:moveTo>
                    <a:pt x="85903" y="1549"/>
                  </a:moveTo>
                  <a:lnTo>
                    <a:pt x="130701" y="164258"/>
                  </a:lnTo>
                  <a:lnTo>
                    <a:pt x="0" y="271003"/>
                  </a:lnTo>
                  <a:lnTo>
                    <a:pt x="168539" y="278592"/>
                  </a:lnTo>
                  <a:lnTo>
                    <a:pt x="229597" y="436057"/>
                  </a:lnTo>
                  <a:lnTo>
                    <a:pt x="289155" y="277972"/>
                  </a:lnTo>
                  <a:lnTo>
                    <a:pt x="457477" y="268540"/>
                  </a:lnTo>
                  <a:lnTo>
                    <a:pt x="325669" y="163077"/>
                  </a:lnTo>
                  <a:lnTo>
                    <a:pt x="344266" y="92738"/>
                  </a:lnTo>
                  <a:lnTo>
                    <a:pt x="227729" y="92738"/>
                  </a:lnTo>
                  <a:lnTo>
                    <a:pt x="85903" y="1549"/>
                  </a:lnTo>
                  <a:close/>
                </a:path>
                <a:path w="457834" h="436244">
                  <a:moveTo>
                    <a:pt x="368784" y="0"/>
                  </a:moveTo>
                  <a:lnTo>
                    <a:pt x="227729" y="92738"/>
                  </a:lnTo>
                  <a:lnTo>
                    <a:pt x="344266" y="92738"/>
                  </a:lnTo>
                  <a:lnTo>
                    <a:pt x="368784" y="0"/>
                  </a:lnTo>
                  <a:close/>
                </a:path>
              </a:pathLst>
            </a:custGeom>
            <a:solidFill>
              <a:srgbClr val="003399"/>
            </a:solidFill>
          </p:spPr>
          <p:txBody>
            <a:bodyPr wrap="square" lIns="0" tIns="0" rIns="0" bIns="0" rtlCol="0"/>
            <a:lstStyle/>
            <a:p>
              <a:endParaRPr/>
            </a:p>
          </p:txBody>
        </p:sp>
        <p:sp>
          <p:nvSpPr>
            <p:cNvPr id="48" name="object 51">
              <a:extLst>
                <a:ext uri="{FF2B5EF4-FFF2-40B4-BE49-F238E27FC236}">
                  <a16:creationId xmlns:a16="http://schemas.microsoft.com/office/drawing/2014/main" xmlns="" id="{D6AEFD08-EE94-4C21-8C4B-B8E16F7F8166}"/>
                </a:ext>
              </a:extLst>
            </p:cNvPr>
            <p:cNvSpPr/>
            <p:nvPr/>
          </p:nvSpPr>
          <p:spPr>
            <a:xfrm>
              <a:off x="6615689" y="16115360"/>
              <a:ext cx="454659" cy="448945"/>
            </a:xfrm>
            <a:custGeom>
              <a:avLst/>
              <a:gdLst/>
              <a:ahLst/>
              <a:cxnLst/>
              <a:rect l="l" t="t" r="r" b="b"/>
              <a:pathLst>
                <a:path w="454659" h="448944">
                  <a:moveTo>
                    <a:pt x="207951" y="0"/>
                  </a:moveTo>
                  <a:lnTo>
                    <a:pt x="166411" y="163588"/>
                  </a:lnTo>
                  <a:lnTo>
                    <a:pt x="0" y="191516"/>
                  </a:lnTo>
                  <a:lnTo>
                    <a:pt x="142638" y="281708"/>
                  </a:lnTo>
                  <a:lnTo>
                    <a:pt x="117793" y="448631"/>
                  </a:lnTo>
                  <a:lnTo>
                    <a:pt x="247808" y="340865"/>
                  </a:lnTo>
                  <a:lnTo>
                    <a:pt x="368936" y="340865"/>
                  </a:lnTo>
                  <a:lnTo>
                    <a:pt x="336425" y="259066"/>
                  </a:lnTo>
                  <a:lnTo>
                    <a:pt x="443896" y="149490"/>
                  </a:lnTo>
                  <a:lnTo>
                    <a:pt x="286081" y="149490"/>
                  </a:lnTo>
                  <a:lnTo>
                    <a:pt x="207951" y="0"/>
                  </a:lnTo>
                  <a:close/>
                </a:path>
                <a:path w="454659" h="448944">
                  <a:moveTo>
                    <a:pt x="368936" y="340865"/>
                  </a:moveTo>
                  <a:lnTo>
                    <a:pt x="247808" y="340865"/>
                  </a:lnTo>
                  <a:lnTo>
                    <a:pt x="398731" y="415828"/>
                  </a:lnTo>
                  <a:lnTo>
                    <a:pt x="368936" y="340865"/>
                  </a:lnTo>
                  <a:close/>
                </a:path>
                <a:path w="454659" h="448944">
                  <a:moveTo>
                    <a:pt x="454511" y="138668"/>
                  </a:moveTo>
                  <a:lnTo>
                    <a:pt x="286081" y="149490"/>
                  </a:lnTo>
                  <a:lnTo>
                    <a:pt x="443896" y="149490"/>
                  </a:lnTo>
                  <a:lnTo>
                    <a:pt x="454511" y="138668"/>
                  </a:lnTo>
                  <a:close/>
                </a:path>
              </a:pathLst>
            </a:custGeom>
            <a:solidFill>
              <a:srgbClr val="003399"/>
            </a:solidFill>
          </p:spPr>
          <p:txBody>
            <a:bodyPr wrap="square" lIns="0" tIns="0" rIns="0" bIns="0" rtlCol="0"/>
            <a:lstStyle/>
            <a:p>
              <a:endParaRPr/>
            </a:p>
          </p:txBody>
        </p:sp>
        <p:sp>
          <p:nvSpPr>
            <p:cNvPr id="49" name="object 52">
              <a:extLst>
                <a:ext uri="{FF2B5EF4-FFF2-40B4-BE49-F238E27FC236}">
                  <a16:creationId xmlns:a16="http://schemas.microsoft.com/office/drawing/2014/main" xmlns="" id="{15EC5468-4916-4C2C-93AA-542FC6DEE929}"/>
                </a:ext>
              </a:extLst>
            </p:cNvPr>
            <p:cNvSpPr/>
            <p:nvPr/>
          </p:nvSpPr>
          <p:spPr>
            <a:xfrm>
              <a:off x="6026109" y="15526494"/>
              <a:ext cx="446405" cy="455930"/>
            </a:xfrm>
            <a:custGeom>
              <a:avLst/>
              <a:gdLst/>
              <a:ahLst/>
              <a:cxnLst/>
              <a:rect l="l" t="t" r="r" b="b"/>
              <a:pathLst>
                <a:path w="446404" h="455930">
                  <a:moveTo>
                    <a:pt x="279964" y="315902"/>
                  </a:moveTo>
                  <a:lnTo>
                    <a:pt x="166378" y="315902"/>
                  </a:lnTo>
                  <a:lnTo>
                    <a:pt x="260389" y="455826"/>
                  </a:lnTo>
                  <a:lnTo>
                    <a:pt x="279964" y="315902"/>
                  </a:lnTo>
                  <a:close/>
                </a:path>
                <a:path w="446404" h="455930">
                  <a:moveTo>
                    <a:pt x="24769" y="63729"/>
                  </a:moveTo>
                  <a:lnTo>
                    <a:pt x="104181" y="212550"/>
                  </a:lnTo>
                  <a:lnTo>
                    <a:pt x="0" y="345413"/>
                  </a:lnTo>
                  <a:lnTo>
                    <a:pt x="166378" y="315902"/>
                  </a:lnTo>
                  <a:lnTo>
                    <a:pt x="279964" y="315902"/>
                  </a:lnTo>
                  <a:lnTo>
                    <a:pt x="283760" y="288761"/>
                  </a:lnTo>
                  <a:lnTo>
                    <a:pt x="445992" y="242455"/>
                  </a:lnTo>
                  <a:lnTo>
                    <a:pt x="294223" y="168614"/>
                  </a:lnTo>
                  <a:lnTo>
                    <a:pt x="295909" y="121663"/>
                  </a:lnTo>
                  <a:lnTo>
                    <a:pt x="183257" y="121663"/>
                  </a:lnTo>
                  <a:lnTo>
                    <a:pt x="24769" y="63729"/>
                  </a:lnTo>
                  <a:close/>
                </a:path>
                <a:path w="446404" h="455930">
                  <a:moveTo>
                    <a:pt x="300279" y="0"/>
                  </a:moveTo>
                  <a:lnTo>
                    <a:pt x="183257" y="121663"/>
                  </a:lnTo>
                  <a:lnTo>
                    <a:pt x="295909" y="121663"/>
                  </a:lnTo>
                  <a:lnTo>
                    <a:pt x="300279" y="0"/>
                  </a:lnTo>
                  <a:close/>
                </a:path>
              </a:pathLst>
            </a:custGeom>
            <a:solidFill>
              <a:srgbClr val="003399"/>
            </a:solidFill>
          </p:spPr>
          <p:txBody>
            <a:bodyPr wrap="square" lIns="0" tIns="0" rIns="0" bIns="0" rtlCol="0"/>
            <a:lstStyle/>
            <a:p>
              <a:endParaRPr/>
            </a:p>
          </p:txBody>
        </p:sp>
        <p:sp>
          <p:nvSpPr>
            <p:cNvPr id="50" name="object 53">
              <a:extLst>
                <a:ext uri="{FF2B5EF4-FFF2-40B4-BE49-F238E27FC236}">
                  <a16:creationId xmlns:a16="http://schemas.microsoft.com/office/drawing/2014/main" xmlns="" id="{045C5A59-0C89-44D4-86DD-7A8BC9C5A20D}"/>
                </a:ext>
              </a:extLst>
            </p:cNvPr>
            <p:cNvSpPr/>
            <p:nvPr/>
          </p:nvSpPr>
          <p:spPr>
            <a:xfrm>
              <a:off x="5753134" y="14655737"/>
              <a:ext cx="436245" cy="457834"/>
            </a:xfrm>
            <a:custGeom>
              <a:avLst/>
              <a:gdLst/>
              <a:ahLst/>
              <a:cxnLst/>
              <a:rect l="l" t="t" r="r" b="b"/>
              <a:pathLst>
                <a:path w="436245" h="457834">
                  <a:moveTo>
                    <a:pt x="165054" y="0"/>
                  </a:moveTo>
                  <a:lnTo>
                    <a:pt x="157456" y="168572"/>
                  </a:lnTo>
                  <a:lnTo>
                    <a:pt x="0" y="229655"/>
                  </a:lnTo>
                  <a:lnTo>
                    <a:pt x="158152" y="289189"/>
                  </a:lnTo>
                  <a:lnTo>
                    <a:pt x="167701" y="457527"/>
                  </a:lnTo>
                  <a:lnTo>
                    <a:pt x="273013" y="325711"/>
                  </a:lnTo>
                  <a:lnTo>
                    <a:pt x="407849" y="325711"/>
                  </a:lnTo>
                  <a:lnTo>
                    <a:pt x="343319" y="227704"/>
                  </a:lnTo>
                  <a:lnTo>
                    <a:pt x="405576" y="130743"/>
                  </a:lnTo>
                  <a:lnTo>
                    <a:pt x="271840" y="130743"/>
                  </a:lnTo>
                  <a:lnTo>
                    <a:pt x="165054" y="0"/>
                  </a:lnTo>
                  <a:close/>
                </a:path>
                <a:path w="436245" h="457834">
                  <a:moveTo>
                    <a:pt x="407849" y="325711"/>
                  </a:moveTo>
                  <a:lnTo>
                    <a:pt x="273013" y="325711"/>
                  </a:lnTo>
                  <a:lnTo>
                    <a:pt x="436116" y="368642"/>
                  </a:lnTo>
                  <a:lnTo>
                    <a:pt x="407849" y="325711"/>
                  </a:lnTo>
                  <a:close/>
                </a:path>
                <a:path w="436245" h="457834">
                  <a:moveTo>
                    <a:pt x="434432" y="85802"/>
                  </a:moveTo>
                  <a:lnTo>
                    <a:pt x="271840" y="130743"/>
                  </a:lnTo>
                  <a:lnTo>
                    <a:pt x="405576" y="130743"/>
                  </a:lnTo>
                  <a:lnTo>
                    <a:pt x="434432" y="85802"/>
                  </a:lnTo>
                  <a:close/>
                </a:path>
              </a:pathLst>
            </a:custGeom>
            <a:solidFill>
              <a:srgbClr val="003399"/>
            </a:solidFill>
          </p:spPr>
          <p:txBody>
            <a:bodyPr wrap="square" lIns="0" tIns="0" rIns="0" bIns="0" rtlCol="0"/>
            <a:lstStyle/>
            <a:p>
              <a:endParaRPr/>
            </a:p>
          </p:txBody>
        </p:sp>
        <p:sp>
          <p:nvSpPr>
            <p:cNvPr id="51" name="object 54">
              <a:extLst>
                <a:ext uri="{FF2B5EF4-FFF2-40B4-BE49-F238E27FC236}">
                  <a16:creationId xmlns:a16="http://schemas.microsoft.com/office/drawing/2014/main" xmlns="" id="{7429775B-1CA4-473B-A128-A9043A379621}"/>
                </a:ext>
              </a:extLst>
            </p:cNvPr>
            <p:cNvSpPr/>
            <p:nvPr/>
          </p:nvSpPr>
          <p:spPr>
            <a:xfrm>
              <a:off x="6008823" y="13803110"/>
              <a:ext cx="448309" cy="455295"/>
            </a:xfrm>
            <a:custGeom>
              <a:avLst/>
              <a:gdLst/>
              <a:ahLst/>
              <a:cxnLst/>
              <a:rect l="l" t="t" r="r" b="b"/>
              <a:pathLst>
                <a:path w="448310" h="455294">
                  <a:moveTo>
                    <a:pt x="301553" y="336107"/>
                  </a:moveTo>
                  <a:lnTo>
                    <a:pt x="188727" y="336107"/>
                  </a:lnTo>
                  <a:lnTo>
                    <a:pt x="308681" y="454721"/>
                  </a:lnTo>
                  <a:lnTo>
                    <a:pt x="301553" y="336107"/>
                  </a:lnTo>
                  <a:close/>
                </a:path>
                <a:path w="448310" h="455294">
                  <a:moveTo>
                    <a:pt x="0" y="116687"/>
                  </a:moveTo>
                  <a:lnTo>
                    <a:pt x="107372" y="247171"/>
                  </a:lnTo>
                  <a:lnTo>
                    <a:pt x="31672" y="397818"/>
                  </a:lnTo>
                  <a:lnTo>
                    <a:pt x="188727" y="336107"/>
                  </a:lnTo>
                  <a:lnTo>
                    <a:pt x="301553" y="336107"/>
                  </a:lnTo>
                  <a:lnTo>
                    <a:pt x="298554" y="286190"/>
                  </a:lnTo>
                  <a:lnTo>
                    <a:pt x="448304" y="208730"/>
                  </a:lnTo>
                  <a:lnTo>
                    <a:pt x="284908" y="166528"/>
                  </a:lnTo>
                  <a:lnTo>
                    <a:pt x="280924" y="142261"/>
                  </a:lnTo>
                  <a:lnTo>
                    <a:pt x="166931" y="142261"/>
                  </a:lnTo>
                  <a:lnTo>
                    <a:pt x="0" y="116687"/>
                  </a:lnTo>
                  <a:close/>
                </a:path>
                <a:path w="448310" h="455294">
                  <a:moveTo>
                    <a:pt x="257567" y="0"/>
                  </a:moveTo>
                  <a:lnTo>
                    <a:pt x="166931" y="142261"/>
                  </a:lnTo>
                  <a:lnTo>
                    <a:pt x="280924" y="142261"/>
                  </a:lnTo>
                  <a:lnTo>
                    <a:pt x="257567" y="0"/>
                  </a:lnTo>
                  <a:close/>
                </a:path>
              </a:pathLst>
            </a:custGeom>
            <a:solidFill>
              <a:srgbClr val="003399"/>
            </a:solidFill>
          </p:spPr>
          <p:txBody>
            <a:bodyPr wrap="square" lIns="0" tIns="0" rIns="0" bIns="0" rtlCol="0"/>
            <a:lstStyle/>
            <a:p>
              <a:endParaRPr/>
            </a:p>
          </p:txBody>
        </p:sp>
        <p:sp>
          <p:nvSpPr>
            <p:cNvPr id="52" name="object 55">
              <a:extLst>
                <a:ext uri="{FF2B5EF4-FFF2-40B4-BE49-F238E27FC236}">
                  <a16:creationId xmlns:a16="http://schemas.microsoft.com/office/drawing/2014/main" xmlns="" id="{8273EBF7-479A-4244-A81F-88FC70D06340}"/>
                </a:ext>
              </a:extLst>
            </p:cNvPr>
            <p:cNvSpPr/>
            <p:nvPr/>
          </p:nvSpPr>
          <p:spPr>
            <a:xfrm>
              <a:off x="6607430" y="13204825"/>
              <a:ext cx="455295" cy="447675"/>
            </a:xfrm>
            <a:custGeom>
              <a:avLst/>
              <a:gdLst/>
              <a:ahLst/>
              <a:cxnLst/>
              <a:rect l="l" t="t" r="r" b="b"/>
              <a:pathLst>
                <a:path w="455295" h="447675">
                  <a:moveTo>
                    <a:pt x="114308" y="0"/>
                  </a:moveTo>
                  <a:lnTo>
                    <a:pt x="141315" y="166813"/>
                  </a:lnTo>
                  <a:lnTo>
                    <a:pt x="0" y="258781"/>
                  </a:lnTo>
                  <a:lnTo>
                    <a:pt x="166746" y="284598"/>
                  </a:lnTo>
                  <a:lnTo>
                    <a:pt x="210598" y="447508"/>
                  </a:lnTo>
                  <a:lnTo>
                    <a:pt x="286776" y="296853"/>
                  </a:lnTo>
                  <a:lnTo>
                    <a:pt x="446576" y="296853"/>
                  </a:lnTo>
                  <a:lnTo>
                    <a:pt x="335286" y="186582"/>
                  </a:lnTo>
                  <a:lnTo>
                    <a:pt x="366021" y="106183"/>
                  </a:lnTo>
                  <a:lnTo>
                    <a:pt x="245605" y="106183"/>
                  </a:lnTo>
                  <a:lnTo>
                    <a:pt x="114308" y="0"/>
                  </a:lnTo>
                  <a:close/>
                </a:path>
                <a:path w="455295" h="447675">
                  <a:moveTo>
                    <a:pt x="446576" y="296853"/>
                  </a:moveTo>
                  <a:lnTo>
                    <a:pt x="286776" y="296853"/>
                  </a:lnTo>
                  <a:lnTo>
                    <a:pt x="455140" y="305339"/>
                  </a:lnTo>
                  <a:lnTo>
                    <a:pt x="446576" y="296853"/>
                  </a:lnTo>
                  <a:close/>
                </a:path>
                <a:path w="455295" h="447675">
                  <a:moveTo>
                    <a:pt x="395539" y="28966"/>
                  </a:moveTo>
                  <a:lnTo>
                    <a:pt x="245605" y="106183"/>
                  </a:lnTo>
                  <a:lnTo>
                    <a:pt x="366021" y="106183"/>
                  </a:lnTo>
                  <a:lnTo>
                    <a:pt x="395539" y="28966"/>
                  </a:lnTo>
                  <a:close/>
                </a:path>
              </a:pathLst>
            </a:custGeom>
            <a:solidFill>
              <a:srgbClr val="003399"/>
            </a:solidFill>
          </p:spPr>
          <p:txBody>
            <a:bodyPr wrap="square" lIns="0" tIns="0" rIns="0" bIns="0" rtlCol="0"/>
            <a:lstStyle/>
            <a:p>
              <a:endParaRPr/>
            </a:p>
          </p:txBody>
        </p:sp>
        <p:sp>
          <p:nvSpPr>
            <p:cNvPr id="53" name="object 56">
              <a:extLst>
                <a:ext uri="{FF2B5EF4-FFF2-40B4-BE49-F238E27FC236}">
                  <a16:creationId xmlns:a16="http://schemas.microsoft.com/office/drawing/2014/main" xmlns="" id="{EF64CF7E-674D-4B6E-8FEC-A9EC19FD6BC3}"/>
                </a:ext>
              </a:extLst>
            </p:cNvPr>
            <p:cNvSpPr/>
            <p:nvPr/>
          </p:nvSpPr>
          <p:spPr>
            <a:xfrm>
              <a:off x="6531439" y="13210486"/>
              <a:ext cx="3078385" cy="3726956"/>
            </a:xfrm>
            <a:prstGeom prst="rect">
              <a:avLst/>
            </a:prstGeom>
            <a:blipFill>
              <a:blip r:embed="rId3" cstate="print"/>
              <a:stretch>
                <a:fillRect/>
              </a:stretch>
            </a:blipFill>
          </p:spPr>
          <p:txBody>
            <a:bodyPr wrap="square" lIns="0" tIns="0" rIns="0" bIns="0" rtlCol="0"/>
            <a:lstStyle/>
            <a:p>
              <a:endParaRPr/>
            </a:p>
          </p:txBody>
        </p:sp>
      </p:grpSp>
    </p:spTree>
    <p:extLst>
      <p:ext uri="{BB962C8B-B14F-4D97-AF65-F5344CB8AC3E}">
        <p14:creationId xmlns:p14="http://schemas.microsoft.com/office/powerpoint/2010/main" val="635183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Diapositiva titolo">
    <p:bg>
      <p:bgPr>
        <a:solidFill>
          <a:srgbClr val="003399"/>
        </a:solidFill>
        <a:effectLst/>
      </p:bgPr>
    </p:bg>
    <p:spTree>
      <p:nvGrpSpPr>
        <p:cNvPr id="1" name=""/>
        <p:cNvGrpSpPr/>
        <p:nvPr/>
      </p:nvGrpSpPr>
      <p:grpSpPr>
        <a:xfrm>
          <a:off x="0" y="0"/>
          <a:ext cx="0" cy="0"/>
          <a:chOff x="0" y="0"/>
          <a:chExt cx="0" cy="0"/>
        </a:xfrm>
      </p:grpSpPr>
      <p:sp>
        <p:nvSpPr>
          <p:cNvPr id="12" name="Rettangolo 11">
            <a:extLst>
              <a:ext uri="{FF2B5EF4-FFF2-40B4-BE49-F238E27FC236}">
                <a16:creationId xmlns:a16="http://schemas.microsoft.com/office/drawing/2014/main" xmlns="" id="{512CA09D-EEF9-4733-9E0D-8C36FB3FEF17}"/>
              </a:ext>
            </a:extLst>
          </p:cNvPr>
          <p:cNvSpPr/>
          <p:nvPr userDrawn="1"/>
        </p:nvSpPr>
        <p:spPr>
          <a:xfrm>
            <a:off x="0" y="844141"/>
            <a:ext cx="12192000" cy="403781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Date Placeholder 3"/>
          <p:cNvSpPr>
            <a:spLocks noGrp="1"/>
          </p:cNvSpPr>
          <p:nvPr>
            <p:ph type="dt" sz="half" idx="10"/>
          </p:nvPr>
        </p:nvSpPr>
        <p:spPr/>
        <p:txBody>
          <a:bodyPr/>
          <a:lstStyle>
            <a:lvl1pPr>
              <a:defRPr>
                <a:latin typeface="Helvetica LT Std Cond" panose="020B0506020202030204" pitchFamily="34" charset="0"/>
              </a:defRPr>
            </a:lvl1pPr>
          </a:lstStyle>
          <a:p>
            <a:r>
              <a:rPr lang="it-IT"/>
              <a:t>29/09/2020</a:t>
            </a:r>
            <a:endParaRPr lang="en-US" dirty="0"/>
          </a:p>
        </p:txBody>
      </p:sp>
      <p:sp>
        <p:nvSpPr>
          <p:cNvPr id="5" name="Footer Placeholder 4"/>
          <p:cNvSpPr>
            <a:spLocks noGrp="1"/>
          </p:cNvSpPr>
          <p:nvPr>
            <p:ph type="ftr" sz="quarter" idx="11"/>
          </p:nvPr>
        </p:nvSpPr>
        <p:spPr/>
        <p:txBody>
          <a:bodyPr/>
          <a:lstStyle>
            <a:lvl1pPr>
              <a:defRPr>
                <a:latin typeface="Helvetica LT Std Cond" panose="020B0506020202030204" pitchFamily="34" charset="0"/>
              </a:defRPr>
            </a:lvl1pPr>
          </a:lstStyle>
          <a:p>
            <a:r>
              <a:rPr lang="it-IT"/>
              <a:t>AGENZIA DELLE DOGANE E DEI MONOPOLI - PROVVISTE E DOTAZIONI DI BORDO - Aspetti doganali e fiscali</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cxnSp>
        <p:nvCxnSpPr>
          <p:cNvPr id="15" name="Connettore diritto 14">
            <a:extLst>
              <a:ext uri="{FF2B5EF4-FFF2-40B4-BE49-F238E27FC236}">
                <a16:creationId xmlns:a16="http://schemas.microsoft.com/office/drawing/2014/main" xmlns="" id="{5186DD1E-A056-4342-BE80-FF20A2600F78}"/>
              </a:ext>
            </a:extLst>
          </p:cNvPr>
          <p:cNvCxnSpPr>
            <a:cxnSpLocks/>
          </p:cNvCxnSpPr>
          <p:nvPr userDrawn="1"/>
        </p:nvCxnSpPr>
        <p:spPr>
          <a:xfrm>
            <a:off x="5736771" y="4865913"/>
            <a:ext cx="0" cy="1147945"/>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18" name="Connettore diritto 17">
            <a:extLst>
              <a:ext uri="{FF2B5EF4-FFF2-40B4-BE49-F238E27FC236}">
                <a16:creationId xmlns:a16="http://schemas.microsoft.com/office/drawing/2014/main" xmlns="" id="{A0DA35CE-634A-41AD-8643-F468F576040E}"/>
              </a:ext>
            </a:extLst>
          </p:cNvPr>
          <p:cNvCxnSpPr>
            <a:cxnSpLocks/>
          </p:cNvCxnSpPr>
          <p:nvPr userDrawn="1"/>
        </p:nvCxnSpPr>
        <p:spPr>
          <a:xfrm>
            <a:off x="5736771" y="348342"/>
            <a:ext cx="0" cy="685801"/>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pic>
        <p:nvPicPr>
          <p:cNvPr id="9" name="Picture 8">
            <a:extLst>
              <a:ext uri="{FF2B5EF4-FFF2-40B4-BE49-F238E27FC236}">
                <a16:creationId xmlns:a16="http://schemas.microsoft.com/office/drawing/2014/main" xmlns="" id="{4C5F7654-60EA-40E7-8A0E-93CF8B3C8F6D}"/>
              </a:ext>
            </a:extLst>
          </p:cNvPr>
          <p:cNvPicPr>
            <a:picLocks noChangeAspect="1"/>
          </p:cNvPicPr>
          <p:nvPr userDrawn="1"/>
        </p:nvPicPr>
        <p:blipFill>
          <a:blip r:embed="rId2"/>
          <a:stretch>
            <a:fillRect/>
          </a:stretch>
        </p:blipFill>
        <p:spPr>
          <a:xfrm>
            <a:off x="3078355" y="1407348"/>
            <a:ext cx="6981885" cy="2911396"/>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olo e contenuto">
    <p:bg>
      <p:bgPr>
        <a:solidFill>
          <a:schemeClr val="tx1"/>
        </a:solidFill>
        <a:effectLst/>
      </p:bgPr>
    </p:bg>
    <p:spTree>
      <p:nvGrpSpPr>
        <p:cNvPr id="1" name=""/>
        <p:cNvGrpSpPr/>
        <p:nvPr/>
      </p:nvGrpSpPr>
      <p:grpSpPr>
        <a:xfrm>
          <a:off x="0" y="0"/>
          <a:ext cx="0" cy="0"/>
          <a:chOff x="0" y="0"/>
          <a:chExt cx="0" cy="0"/>
        </a:xfrm>
      </p:grpSpPr>
      <p:pic>
        <p:nvPicPr>
          <p:cNvPr id="24" name="Immagine 23">
            <a:extLst>
              <a:ext uri="{FF2B5EF4-FFF2-40B4-BE49-F238E27FC236}">
                <a16:creationId xmlns:a16="http://schemas.microsoft.com/office/drawing/2014/main" xmlns="" id="{7122C3BE-8235-4CCD-BB14-25E40BA64D0A}"/>
              </a:ext>
            </a:extLst>
          </p:cNvPr>
          <p:cNvPicPr>
            <a:picLocks noChangeAspect="1"/>
          </p:cNvPicPr>
          <p:nvPr userDrawn="1"/>
        </p:nvPicPr>
        <p:blipFill>
          <a:blip r:embed="rId2"/>
          <a:stretch>
            <a:fillRect/>
          </a:stretch>
        </p:blipFill>
        <p:spPr>
          <a:xfrm rot="19703064">
            <a:off x="10231893" y="2407144"/>
            <a:ext cx="6162675" cy="5905500"/>
          </a:xfrm>
          <a:prstGeom prst="rect">
            <a:avLst/>
          </a:prstGeom>
        </p:spPr>
      </p:pic>
      <p:sp>
        <p:nvSpPr>
          <p:cNvPr id="4" name="Date Placeholder 3"/>
          <p:cNvSpPr>
            <a:spLocks noGrp="1"/>
          </p:cNvSpPr>
          <p:nvPr>
            <p:ph type="dt" sz="half" idx="10"/>
          </p:nvPr>
        </p:nvSpPr>
        <p:spPr>
          <a:xfrm>
            <a:off x="9334626" y="6259082"/>
            <a:ext cx="1343706" cy="365125"/>
          </a:xfrm>
        </p:spPr>
        <p:txBody>
          <a:bodyPr/>
          <a:lstStyle>
            <a:lvl1pPr>
              <a:defRPr>
                <a:solidFill>
                  <a:srgbClr val="003399"/>
                </a:solidFill>
              </a:defRPr>
            </a:lvl1pPr>
          </a:lstStyle>
          <a:p>
            <a:r>
              <a:rPr lang="it-IT"/>
              <a:t>29/09/2020</a:t>
            </a:r>
            <a:endParaRPr lang="en-US" dirty="0"/>
          </a:p>
        </p:txBody>
      </p:sp>
      <p:sp>
        <p:nvSpPr>
          <p:cNvPr id="5" name="Footer Placeholder 4"/>
          <p:cNvSpPr>
            <a:spLocks noGrp="1"/>
          </p:cNvSpPr>
          <p:nvPr>
            <p:ph type="ftr" sz="quarter" idx="11"/>
          </p:nvPr>
        </p:nvSpPr>
        <p:spPr>
          <a:xfrm>
            <a:off x="451514" y="6259082"/>
            <a:ext cx="8644320" cy="365125"/>
          </a:xfrm>
        </p:spPr>
        <p:txBody>
          <a:bodyPr/>
          <a:lstStyle>
            <a:lvl1pPr>
              <a:defRPr>
                <a:solidFill>
                  <a:srgbClr val="003399"/>
                </a:solidFill>
              </a:defRPr>
            </a:lvl1pPr>
          </a:lstStyle>
          <a:p>
            <a:r>
              <a:rPr lang="it-IT"/>
              <a:t>AGENZIA DELLE DOGANE E DEI MONOPOLI - PROVVISTE E DOTAZIONI DI BORDO - Aspetti doganali e fiscali</a:t>
            </a:r>
            <a:endParaRPr lang="en-US" dirty="0"/>
          </a:p>
        </p:txBody>
      </p:sp>
      <p:sp>
        <p:nvSpPr>
          <p:cNvPr id="6" name="Slide Number Placeholder 5"/>
          <p:cNvSpPr>
            <a:spLocks noGrp="1"/>
          </p:cNvSpPr>
          <p:nvPr>
            <p:ph type="sldNum" sz="quarter" idx="12"/>
          </p:nvPr>
        </p:nvSpPr>
        <p:spPr>
          <a:xfrm>
            <a:off x="10678331" y="6133608"/>
            <a:ext cx="1062155" cy="490599"/>
          </a:xfrm>
        </p:spPr>
        <p:txBody>
          <a:bodyPr/>
          <a:lstStyle>
            <a:lvl1pPr>
              <a:defRPr>
                <a:solidFill>
                  <a:srgbClr val="003399"/>
                </a:solidFill>
              </a:defRPr>
            </a:lvl1pPr>
          </a:lstStyle>
          <a:p>
            <a:fld id="{D57F1E4F-1CFF-5643-939E-217C01CDF565}" type="slidenum">
              <a:rPr lang="en-US" smtClean="0"/>
              <a:pPr/>
              <a:t>‹N›</a:t>
            </a:fld>
            <a:endParaRPr lang="en-US" dirty="0"/>
          </a:p>
        </p:txBody>
      </p:sp>
      <p:cxnSp>
        <p:nvCxnSpPr>
          <p:cNvPr id="15" name="Connettore diritto 14">
            <a:extLst>
              <a:ext uri="{FF2B5EF4-FFF2-40B4-BE49-F238E27FC236}">
                <a16:creationId xmlns:a16="http://schemas.microsoft.com/office/drawing/2014/main" xmlns="" id="{9F1A3202-618A-46CB-812C-07A7E7A50F67}"/>
              </a:ext>
            </a:extLst>
          </p:cNvPr>
          <p:cNvCxnSpPr>
            <a:cxnSpLocks/>
          </p:cNvCxnSpPr>
          <p:nvPr userDrawn="1"/>
        </p:nvCxnSpPr>
        <p:spPr>
          <a:xfrm>
            <a:off x="239485" y="6111837"/>
            <a:ext cx="11501001" cy="0"/>
          </a:xfrm>
          <a:prstGeom prst="line">
            <a:avLst/>
          </a:prstGeom>
          <a:ln w="28575">
            <a:solidFill>
              <a:srgbClr val="003399"/>
            </a:solidFill>
          </a:ln>
        </p:spPr>
        <p:style>
          <a:lnRef idx="1">
            <a:schemeClr val="dk1"/>
          </a:lnRef>
          <a:fillRef idx="0">
            <a:schemeClr val="dk1"/>
          </a:fillRef>
          <a:effectRef idx="0">
            <a:schemeClr val="dk1"/>
          </a:effectRef>
          <a:fontRef idx="minor">
            <a:schemeClr val="tx1"/>
          </a:fontRef>
        </p:style>
      </p:cxnSp>
      <p:sp>
        <p:nvSpPr>
          <p:cNvPr id="9" name="Rettangolo 12">
            <a:extLst>
              <a:ext uri="{FF2B5EF4-FFF2-40B4-BE49-F238E27FC236}">
                <a16:creationId xmlns:a16="http://schemas.microsoft.com/office/drawing/2014/main" xmlns="" id="{D3AFB88D-AC52-4545-AA1D-B22A7B6EF71E}"/>
              </a:ext>
            </a:extLst>
          </p:cNvPr>
          <p:cNvSpPr/>
          <p:nvPr userDrawn="1"/>
        </p:nvSpPr>
        <p:spPr>
          <a:xfrm>
            <a:off x="253038" y="0"/>
            <a:ext cx="892629" cy="119742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nvGrpSpPr>
          <p:cNvPr id="10" name="Group 9">
            <a:extLst>
              <a:ext uri="{FF2B5EF4-FFF2-40B4-BE49-F238E27FC236}">
                <a16:creationId xmlns:a16="http://schemas.microsoft.com/office/drawing/2014/main" xmlns="" id="{F508D5A1-216C-4C17-A367-35578FA592CA}"/>
              </a:ext>
            </a:extLst>
          </p:cNvPr>
          <p:cNvGrpSpPr>
            <a:grpSpLocks noChangeAspect="1"/>
          </p:cNvGrpSpPr>
          <p:nvPr userDrawn="1"/>
        </p:nvGrpSpPr>
        <p:grpSpPr>
          <a:xfrm>
            <a:off x="345499" y="80904"/>
            <a:ext cx="707706" cy="1035621"/>
            <a:chOff x="5729731" y="12946325"/>
            <a:chExt cx="3934794" cy="5757967"/>
          </a:xfrm>
        </p:grpSpPr>
        <p:sp>
          <p:nvSpPr>
            <p:cNvPr id="11" name="object 44">
              <a:extLst>
                <a:ext uri="{FF2B5EF4-FFF2-40B4-BE49-F238E27FC236}">
                  <a16:creationId xmlns:a16="http://schemas.microsoft.com/office/drawing/2014/main" xmlns="" id="{7B57D190-C167-4154-8931-1D89CBA75997}"/>
                </a:ext>
              </a:extLst>
            </p:cNvPr>
            <p:cNvSpPr/>
            <p:nvPr/>
          </p:nvSpPr>
          <p:spPr>
            <a:xfrm>
              <a:off x="8210008" y="17394287"/>
              <a:ext cx="1427480" cy="1310005"/>
            </a:xfrm>
            <a:custGeom>
              <a:avLst/>
              <a:gdLst/>
              <a:ahLst/>
              <a:cxnLst/>
              <a:rect l="l" t="t" r="r" b="b"/>
              <a:pathLst>
                <a:path w="1427479" h="1310005">
                  <a:moveTo>
                    <a:pt x="456120" y="0"/>
                  </a:moveTo>
                  <a:lnTo>
                    <a:pt x="108076" y="0"/>
                  </a:lnTo>
                  <a:lnTo>
                    <a:pt x="0" y="1309765"/>
                  </a:lnTo>
                  <a:lnTo>
                    <a:pt x="322402" y="1309765"/>
                  </a:lnTo>
                  <a:lnTo>
                    <a:pt x="362703" y="719885"/>
                  </a:lnTo>
                  <a:lnTo>
                    <a:pt x="365791" y="643809"/>
                  </a:lnTo>
                  <a:lnTo>
                    <a:pt x="365478" y="579079"/>
                  </a:lnTo>
                  <a:lnTo>
                    <a:pt x="363732" y="520514"/>
                  </a:lnTo>
                  <a:lnTo>
                    <a:pt x="362703" y="500081"/>
                  </a:lnTo>
                  <a:lnTo>
                    <a:pt x="628336" y="500081"/>
                  </a:lnTo>
                  <a:lnTo>
                    <a:pt x="456120" y="0"/>
                  </a:lnTo>
                  <a:close/>
                </a:path>
                <a:path w="1427479" h="1310005">
                  <a:moveTo>
                    <a:pt x="1361314" y="500081"/>
                  </a:moveTo>
                  <a:lnTo>
                    <a:pt x="1066145" y="500081"/>
                  </a:lnTo>
                  <a:lnTo>
                    <a:pt x="1062013" y="571512"/>
                  </a:lnTo>
                  <a:lnTo>
                    <a:pt x="1060635" y="618219"/>
                  </a:lnTo>
                  <a:lnTo>
                    <a:pt x="1062013" y="660808"/>
                  </a:lnTo>
                  <a:lnTo>
                    <a:pt x="1066145" y="719885"/>
                  </a:lnTo>
                  <a:lnTo>
                    <a:pt x="1106420" y="1309765"/>
                  </a:lnTo>
                  <a:lnTo>
                    <a:pt x="1426997" y="1309765"/>
                  </a:lnTo>
                  <a:lnTo>
                    <a:pt x="1361314" y="500081"/>
                  </a:lnTo>
                  <a:close/>
                </a:path>
                <a:path w="1427479" h="1310005">
                  <a:moveTo>
                    <a:pt x="628336" y="500081"/>
                  </a:moveTo>
                  <a:lnTo>
                    <a:pt x="366338" y="500081"/>
                  </a:lnTo>
                  <a:lnTo>
                    <a:pt x="392220" y="580800"/>
                  </a:lnTo>
                  <a:lnTo>
                    <a:pt x="408480" y="630602"/>
                  </a:lnTo>
                  <a:lnTo>
                    <a:pt x="421987" y="670095"/>
                  </a:lnTo>
                  <a:lnTo>
                    <a:pt x="439609" y="719885"/>
                  </a:lnTo>
                  <a:lnTo>
                    <a:pt x="577012" y="1099082"/>
                  </a:lnTo>
                  <a:lnTo>
                    <a:pt x="851802" y="1099082"/>
                  </a:lnTo>
                  <a:lnTo>
                    <a:pt x="971255" y="769342"/>
                  </a:lnTo>
                  <a:lnTo>
                    <a:pt x="712581" y="769342"/>
                  </a:lnTo>
                  <a:lnTo>
                    <a:pt x="690931" y="691790"/>
                  </a:lnTo>
                  <a:lnTo>
                    <a:pt x="676845" y="643425"/>
                  </a:lnTo>
                  <a:lnTo>
                    <a:pt x="664139" y="603985"/>
                  </a:lnTo>
                  <a:lnTo>
                    <a:pt x="628336" y="500081"/>
                  </a:lnTo>
                  <a:close/>
                </a:path>
                <a:path w="1427479" h="1310005">
                  <a:moveTo>
                    <a:pt x="1320747" y="0"/>
                  </a:moveTo>
                  <a:lnTo>
                    <a:pt x="972686" y="0"/>
                  </a:lnTo>
                  <a:lnTo>
                    <a:pt x="782175" y="553206"/>
                  </a:lnTo>
                  <a:lnTo>
                    <a:pt x="759516" y="622528"/>
                  </a:lnTo>
                  <a:lnTo>
                    <a:pt x="738227" y="692875"/>
                  </a:lnTo>
                  <a:lnTo>
                    <a:pt x="722431" y="747421"/>
                  </a:lnTo>
                  <a:lnTo>
                    <a:pt x="716250" y="769342"/>
                  </a:lnTo>
                  <a:lnTo>
                    <a:pt x="971255" y="769342"/>
                  </a:lnTo>
                  <a:lnTo>
                    <a:pt x="989171" y="719885"/>
                  </a:lnTo>
                  <a:lnTo>
                    <a:pt x="1012993" y="650774"/>
                  </a:lnTo>
                  <a:lnTo>
                    <a:pt x="1036814" y="579079"/>
                  </a:lnTo>
                  <a:lnTo>
                    <a:pt x="1055138" y="522836"/>
                  </a:lnTo>
                  <a:lnTo>
                    <a:pt x="1062468" y="500081"/>
                  </a:lnTo>
                  <a:lnTo>
                    <a:pt x="1361314" y="500081"/>
                  </a:lnTo>
                  <a:lnTo>
                    <a:pt x="1320747" y="0"/>
                  </a:lnTo>
                  <a:close/>
                </a:path>
              </a:pathLst>
            </a:custGeom>
            <a:solidFill>
              <a:srgbClr val="003399"/>
            </a:solidFill>
          </p:spPr>
          <p:txBody>
            <a:bodyPr wrap="square" lIns="0" tIns="0" rIns="0" bIns="0" rtlCol="0"/>
            <a:lstStyle/>
            <a:p>
              <a:endParaRPr/>
            </a:p>
          </p:txBody>
        </p:sp>
        <p:sp>
          <p:nvSpPr>
            <p:cNvPr id="12" name="object 45">
              <a:extLst>
                <a:ext uri="{FF2B5EF4-FFF2-40B4-BE49-F238E27FC236}">
                  <a16:creationId xmlns:a16="http://schemas.microsoft.com/office/drawing/2014/main" xmlns="" id="{9DC66B1D-7D45-47B5-99C3-B15FD30DA290}"/>
                </a:ext>
              </a:extLst>
            </p:cNvPr>
            <p:cNvSpPr/>
            <p:nvPr/>
          </p:nvSpPr>
          <p:spPr>
            <a:xfrm>
              <a:off x="5729731" y="17394280"/>
              <a:ext cx="2423795" cy="1310005"/>
            </a:xfrm>
            <a:custGeom>
              <a:avLst/>
              <a:gdLst/>
              <a:ahLst/>
              <a:cxnLst/>
              <a:rect l="l" t="t" r="r" b="b"/>
              <a:pathLst>
                <a:path w="2423795" h="1310005">
                  <a:moveTo>
                    <a:pt x="1747573" y="0"/>
                  </a:moveTo>
                  <a:lnTo>
                    <a:pt x="1282272" y="0"/>
                  </a:lnTo>
                  <a:lnTo>
                    <a:pt x="1282272" y="1309773"/>
                  </a:lnTo>
                  <a:lnTo>
                    <a:pt x="1747573" y="1309773"/>
                  </a:lnTo>
                  <a:lnTo>
                    <a:pt x="1800481" y="1308387"/>
                  </a:lnTo>
                  <a:lnTo>
                    <a:pt x="1851650" y="1304256"/>
                  </a:lnTo>
                  <a:lnTo>
                    <a:pt x="1901021" y="1297418"/>
                  </a:lnTo>
                  <a:lnTo>
                    <a:pt x="1948540" y="1287912"/>
                  </a:lnTo>
                  <a:lnTo>
                    <a:pt x="1994148" y="1275776"/>
                  </a:lnTo>
                  <a:lnTo>
                    <a:pt x="2037788" y="1261051"/>
                  </a:lnTo>
                  <a:lnTo>
                    <a:pt x="2079404" y="1243775"/>
                  </a:lnTo>
                  <a:lnTo>
                    <a:pt x="2118939" y="1223986"/>
                  </a:lnTo>
                  <a:lnTo>
                    <a:pt x="2156336" y="1201723"/>
                  </a:lnTo>
                  <a:lnTo>
                    <a:pt x="2191538" y="1177026"/>
                  </a:lnTo>
                  <a:lnTo>
                    <a:pt x="2224488" y="1149934"/>
                  </a:lnTo>
                  <a:lnTo>
                    <a:pt x="2255129" y="1120484"/>
                  </a:lnTo>
                  <a:lnTo>
                    <a:pt x="2283405" y="1088717"/>
                  </a:lnTo>
                  <a:lnTo>
                    <a:pt x="2309257" y="1054670"/>
                  </a:lnTo>
                  <a:lnTo>
                    <a:pt x="2321937" y="1034984"/>
                  </a:lnTo>
                  <a:lnTo>
                    <a:pt x="1602849" y="1034984"/>
                  </a:lnTo>
                  <a:lnTo>
                    <a:pt x="1602849" y="274772"/>
                  </a:lnTo>
                  <a:lnTo>
                    <a:pt x="2324433" y="274772"/>
                  </a:lnTo>
                  <a:lnTo>
                    <a:pt x="2309257" y="251431"/>
                  </a:lnTo>
                  <a:lnTo>
                    <a:pt x="2283405" y="217735"/>
                  </a:lnTo>
                  <a:lnTo>
                    <a:pt x="2255129" y="186327"/>
                  </a:lnTo>
                  <a:lnTo>
                    <a:pt x="2224488" y="157240"/>
                  </a:lnTo>
                  <a:lnTo>
                    <a:pt x="2191538" y="130507"/>
                  </a:lnTo>
                  <a:lnTo>
                    <a:pt x="2156336" y="106161"/>
                  </a:lnTo>
                  <a:lnTo>
                    <a:pt x="2118939" y="84237"/>
                  </a:lnTo>
                  <a:lnTo>
                    <a:pt x="2079404" y="64766"/>
                  </a:lnTo>
                  <a:lnTo>
                    <a:pt x="2037788" y="47784"/>
                  </a:lnTo>
                  <a:lnTo>
                    <a:pt x="1994148" y="33322"/>
                  </a:lnTo>
                  <a:lnTo>
                    <a:pt x="1948540" y="21415"/>
                  </a:lnTo>
                  <a:lnTo>
                    <a:pt x="1901021" y="12096"/>
                  </a:lnTo>
                  <a:lnTo>
                    <a:pt x="1851650" y="5398"/>
                  </a:lnTo>
                  <a:lnTo>
                    <a:pt x="1800481" y="1355"/>
                  </a:lnTo>
                  <a:lnTo>
                    <a:pt x="1747573" y="0"/>
                  </a:lnTo>
                  <a:close/>
                </a:path>
                <a:path w="2423795" h="1310005">
                  <a:moveTo>
                    <a:pt x="2324433" y="274772"/>
                  </a:moveTo>
                  <a:lnTo>
                    <a:pt x="1734724" y="274772"/>
                  </a:lnTo>
                  <a:lnTo>
                    <a:pt x="1783246" y="277045"/>
                  </a:lnTo>
                  <a:lnTo>
                    <a:pt x="1828921" y="283850"/>
                  </a:lnTo>
                  <a:lnTo>
                    <a:pt x="1871571" y="295166"/>
                  </a:lnTo>
                  <a:lnTo>
                    <a:pt x="1911013" y="310975"/>
                  </a:lnTo>
                  <a:lnTo>
                    <a:pt x="1947069" y="331256"/>
                  </a:lnTo>
                  <a:lnTo>
                    <a:pt x="1979558" y="355990"/>
                  </a:lnTo>
                  <a:lnTo>
                    <a:pt x="2008299" y="385155"/>
                  </a:lnTo>
                  <a:lnTo>
                    <a:pt x="2033113" y="418733"/>
                  </a:lnTo>
                  <a:lnTo>
                    <a:pt x="2053819" y="456703"/>
                  </a:lnTo>
                  <a:lnTo>
                    <a:pt x="2070238" y="499046"/>
                  </a:lnTo>
                  <a:lnTo>
                    <a:pt x="2082188" y="545741"/>
                  </a:lnTo>
                  <a:lnTo>
                    <a:pt x="2089491" y="596769"/>
                  </a:lnTo>
                  <a:lnTo>
                    <a:pt x="2091965" y="652109"/>
                  </a:lnTo>
                  <a:lnTo>
                    <a:pt x="2089581" y="707907"/>
                  </a:lnTo>
                  <a:lnTo>
                    <a:pt x="2082518" y="759442"/>
                  </a:lnTo>
                  <a:lnTo>
                    <a:pt x="2070912" y="806680"/>
                  </a:lnTo>
                  <a:lnTo>
                    <a:pt x="2054898" y="849585"/>
                  </a:lnTo>
                  <a:lnTo>
                    <a:pt x="2034611" y="888122"/>
                  </a:lnTo>
                  <a:lnTo>
                    <a:pt x="2010187" y="922257"/>
                  </a:lnTo>
                  <a:lnTo>
                    <a:pt x="1981760" y="951954"/>
                  </a:lnTo>
                  <a:lnTo>
                    <a:pt x="1949466" y="977178"/>
                  </a:lnTo>
                  <a:lnTo>
                    <a:pt x="1913441" y="997895"/>
                  </a:lnTo>
                  <a:lnTo>
                    <a:pt x="1873818" y="1014069"/>
                  </a:lnTo>
                  <a:lnTo>
                    <a:pt x="1830735" y="1025665"/>
                  </a:lnTo>
                  <a:lnTo>
                    <a:pt x="1784325" y="1032648"/>
                  </a:lnTo>
                  <a:lnTo>
                    <a:pt x="1734724" y="1034984"/>
                  </a:lnTo>
                  <a:lnTo>
                    <a:pt x="2321937" y="1034984"/>
                  </a:lnTo>
                  <a:lnTo>
                    <a:pt x="2353466" y="979895"/>
                  </a:lnTo>
                  <a:lnTo>
                    <a:pt x="2371709" y="939245"/>
                  </a:lnTo>
                  <a:lnTo>
                    <a:pt x="2387302" y="896471"/>
                  </a:lnTo>
                  <a:lnTo>
                    <a:pt x="2400187" y="851613"/>
                  </a:lnTo>
                  <a:lnTo>
                    <a:pt x="2410308" y="804708"/>
                  </a:lnTo>
                  <a:lnTo>
                    <a:pt x="2417607" y="755797"/>
                  </a:lnTo>
                  <a:lnTo>
                    <a:pt x="2422029" y="704918"/>
                  </a:lnTo>
                  <a:lnTo>
                    <a:pt x="2423515" y="652109"/>
                  </a:lnTo>
                  <a:lnTo>
                    <a:pt x="2422029" y="599331"/>
                  </a:lnTo>
                  <a:lnTo>
                    <a:pt x="2417607" y="548539"/>
                  </a:lnTo>
                  <a:lnTo>
                    <a:pt x="2410308" y="499767"/>
                  </a:lnTo>
                  <a:lnTo>
                    <a:pt x="2400187" y="453049"/>
                  </a:lnTo>
                  <a:lnTo>
                    <a:pt x="2387302" y="408418"/>
                  </a:lnTo>
                  <a:lnTo>
                    <a:pt x="2371709" y="365907"/>
                  </a:lnTo>
                  <a:lnTo>
                    <a:pt x="2353466" y="325550"/>
                  </a:lnTo>
                  <a:lnTo>
                    <a:pt x="2332630" y="287380"/>
                  </a:lnTo>
                  <a:lnTo>
                    <a:pt x="2324433" y="274772"/>
                  </a:lnTo>
                  <a:close/>
                </a:path>
                <a:path w="2423795" h="1310005">
                  <a:moveTo>
                    <a:pt x="782200" y="0"/>
                  </a:moveTo>
                  <a:lnTo>
                    <a:pt x="445146" y="0"/>
                  </a:lnTo>
                  <a:lnTo>
                    <a:pt x="0" y="1309773"/>
                  </a:lnTo>
                  <a:lnTo>
                    <a:pt x="329732" y="1309773"/>
                  </a:lnTo>
                  <a:lnTo>
                    <a:pt x="408498" y="1034984"/>
                  </a:lnTo>
                  <a:lnTo>
                    <a:pt x="1133942" y="1034984"/>
                  </a:lnTo>
                  <a:lnTo>
                    <a:pt x="1046788" y="778539"/>
                  </a:lnTo>
                  <a:lnTo>
                    <a:pt x="483612" y="778539"/>
                  </a:lnTo>
                  <a:lnTo>
                    <a:pt x="558718" y="523887"/>
                  </a:lnTo>
                  <a:lnTo>
                    <a:pt x="577068" y="453910"/>
                  </a:lnTo>
                  <a:lnTo>
                    <a:pt x="594210" y="380327"/>
                  </a:lnTo>
                  <a:lnTo>
                    <a:pt x="606885" y="322199"/>
                  </a:lnTo>
                  <a:lnTo>
                    <a:pt x="611834" y="298587"/>
                  </a:lnTo>
                  <a:lnTo>
                    <a:pt x="883676" y="298587"/>
                  </a:lnTo>
                  <a:lnTo>
                    <a:pt x="782200" y="0"/>
                  </a:lnTo>
                  <a:close/>
                </a:path>
                <a:path w="2423795" h="1310005">
                  <a:moveTo>
                    <a:pt x="1133942" y="1034984"/>
                  </a:moveTo>
                  <a:lnTo>
                    <a:pt x="817005" y="1034984"/>
                  </a:lnTo>
                  <a:lnTo>
                    <a:pt x="897606" y="1309773"/>
                  </a:lnTo>
                  <a:lnTo>
                    <a:pt x="1227330" y="1309773"/>
                  </a:lnTo>
                  <a:lnTo>
                    <a:pt x="1133942" y="1034984"/>
                  </a:lnTo>
                  <a:close/>
                </a:path>
                <a:path w="2423795" h="1310005">
                  <a:moveTo>
                    <a:pt x="883676" y="298587"/>
                  </a:moveTo>
                  <a:lnTo>
                    <a:pt x="615495" y="298587"/>
                  </a:lnTo>
                  <a:lnTo>
                    <a:pt x="632817" y="382474"/>
                  </a:lnTo>
                  <a:lnTo>
                    <a:pt x="644125" y="433905"/>
                  </a:lnTo>
                  <a:lnTo>
                    <a:pt x="654402" y="474002"/>
                  </a:lnTo>
                  <a:lnTo>
                    <a:pt x="668628" y="523887"/>
                  </a:lnTo>
                  <a:lnTo>
                    <a:pt x="741891" y="778539"/>
                  </a:lnTo>
                  <a:lnTo>
                    <a:pt x="1046788" y="778539"/>
                  </a:lnTo>
                  <a:lnTo>
                    <a:pt x="883676" y="298587"/>
                  </a:lnTo>
                  <a:close/>
                </a:path>
              </a:pathLst>
            </a:custGeom>
            <a:solidFill>
              <a:srgbClr val="003399"/>
            </a:solidFill>
          </p:spPr>
          <p:txBody>
            <a:bodyPr wrap="square" lIns="0" tIns="0" rIns="0" bIns="0" rtlCol="0"/>
            <a:lstStyle/>
            <a:p>
              <a:endParaRPr/>
            </a:p>
          </p:txBody>
        </p:sp>
        <p:sp>
          <p:nvSpPr>
            <p:cNvPr id="13" name="object 46">
              <a:extLst>
                <a:ext uri="{FF2B5EF4-FFF2-40B4-BE49-F238E27FC236}">
                  <a16:creationId xmlns:a16="http://schemas.microsoft.com/office/drawing/2014/main" xmlns="" id="{BB6D31EE-8D2F-4B73-9099-A9F8688DB2AD}"/>
                </a:ext>
              </a:extLst>
            </p:cNvPr>
            <p:cNvSpPr/>
            <p:nvPr/>
          </p:nvSpPr>
          <p:spPr>
            <a:xfrm>
              <a:off x="5738321" y="17089704"/>
              <a:ext cx="3926204" cy="0"/>
            </a:xfrm>
            <a:custGeom>
              <a:avLst/>
              <a:gdLst/>
              <a:ahLst/>
              <a:cxnLst/>
              <a:rect l="l" t="t" r="r" b="b"/>
              <a:pathLst>
                <a:path w="3926204">
                  <a:moveTo>
                    <a:pt x="0" y="0"/>
                  </a:moveTo>
                  <a:lnTo>
                    <a:pt x="3926129" y="0"/>
                  </a:lnTo>
                </a:path>
              </a:pathLst>
            </a:custGeom>
            <a:ln w="40752">
              <a:solidFill>
                <a:srgbClr val="003399"/>
              </a:solidFill>
            </a:ln>
          </p:spPr>
          <p:txBody>
            <a:bodyPr wrap="square" lIns="0" tIns="0" rIns="0" bIns="0" rtlCol="0"/>
            <a:lstStyle/>
            <a:p>
              <a:endParaRPr/>
            </a:p>
          </p:txBody>
        </p:sp>
        <p:sp>
          <p:nvSpPr>
            <p:cNvPr id="14" name="object 47">
              <a:extLst>
                <a:ext uri="{FF2B5EF4-FFF2-40B4-BE49-F238E27FC236}">
                  <a16:creationId xmlns:a16="http://schemas.microsoft.com/office/drawing/2014/main" xmlns="" id="{A26085D1-F7E5-43C8-8B24-F22D7C5137F2}"/>
                </a:ext>
              </a:extLst>
            </p:cNvPr>
            <p:cNvSpPr/>
            <p:nvPr/>
          </p:nvSpPr>
          <p:spPr>
            <a:xfrm>
              <a:off x="7464267" y="12946325"/>
              <a:ext cx="457834" cy="435609"/>
            </a:xfrm>
            <a:custGeom>
              <a:avLst/>
              <a:gdLst/>
              <a:ahLst/>
              <a:cxnLst/>
              <a:rect l="l" t="t" r="r" b="b"/>
              <a:pathLst>
                <a:path w="457834" h="435609">
                  <a:moveTo>
                    <a:pt x="228650" y="0"/>
                  </a:moveTo>
                  <a:lnTo>
                    <a:pt x="168396" y="157741"/>
                  </a:lnTo>
                  <a:lnTo>
                    <a:pt x="0" y="166512"/>
                  </a:lnTo>
                  <a:lnTo>
                    <a:pt x="131371" y="272418"/>
                  </a:lnTo>
                  <a:lnTo>
                    <a:pt x="87553" y="435387"/>
                  </a:lnTo>
                  <a:lnTo>
                    <a:pt x="228977" y="343235"/>
                  </a:lnTo>
                  <a:lnTo>
                    <a:pt x="345526" y="343235"/>
                  </a:lnTo>
                  <a:lnTo>
                    <a:pt x="326331" y="272251"/>
                  </a:lnTo>
                  <a:lnTo>
                    <a:pt x="457519" y="166101"/>
                  </a:lnTo>
                  <a:lnTo>
                    <a:pt x="289046" y="157599"/>
                  </a:lnTo>
                  <a:lnTo>
                    <a:pt x="228650" y="0"/>
                  </a:lnTo>
                  <a:close/>
                </a:path>
                <a:path w="457834" h="435609">
                  <a:moveTo>
                    <a:pt x="345526" y="343235"/>
                  </a:moveTo>
                  <a:lnTo>
                    <a:pt x="228977" y="343235"/>
                  </a:lnTo>
                  <a:lnTo>
                    <a:pt x="370367" y="435102"/>
                  </a:lnTo>
                  <a:lnTo>
                    <a:pt x="345526" y="343235"/>
                  </a:lnTo>
                  <a:close/>
                </a:path>
              </a:pathLst>
            </a:custGeom>
            <a:solidFill>
              <a:srgbClr val="003399"/>
            </a:solidFill>
          </p:spPr>
          <p:txBody>
            <a:bodyPr wrap="square" lIns="0" tIns="0" rIns="0" bIns="0" rtlCol="0"/>
            <a:lstStyle/>
            <a:p>
              <a:endParaRPr/>
            </a:p>
          </p:txBody>
        </p:sp>
        <p:sp>
          <p:nvSpPr>
            <p:cNvPr id="16" name="object 48">
              <a:extLst>
                <a:ext uri="{FF2B5EF4-FFF2-40B4-BE49-F238E27FC236}">
                  <a16:creationId xmlns:a16="http://schemas.microsoft.com/office/drawing/2014/main" xmlns="" id="{02CE4B8D-1AAF-4CE7-8D08-AE2B9B25D69B}"/>
                </a:ext>
              </a:extLst>
            </p:cNvPr>
            <p:cNvSpPr/>
            <p:nvPr/>
          </p:nvSpPr>
          <p:spPr>
            <a:xfrm>
              <a:off x="9186595" y="14648322"/>
              <a:ext cx="436245" cy="457834"/>
            </a:xfrm>
            <a:custGeom>
              <a:avLst/>
              <a:gdLst/>
              <a:ahLst/>
              <a:cxnLst/>
              <a:rect l="l" t="t" r="r" b="b"/>
              <a:pathLst>
                <a:path w="436245" h="457834">
                  <a:moveTo>
                    <a:pt x="277002" y="326817"/>
                  </a:moveTo>
                  <a:lnTo>
                    <a:pt x="164325" y="326817"/>
                  </a:lnTo>
                  <a:lnTo>
                    <a:pt x="271145" y="457452"/>
                  </a:lnTo>
                  <a:lnTo>
                    <a:pt x="277002" y="326817"/>
                  </a:lnTo>
                  <a:close/>
                </a:path>
                <a:path w="436245" h="457834">
                  <a:moveTo>
                    <a:pt x="0" y="88918"/>
                  </a:moveTo>
                  <a:lnTo>
                    <a:pt x="92839" y="229848"/>
                  </a:lnTo>
                  <a:lnTo>
                    <a:pt x="1717" y="371749"/>
                  </a:lnTo>
                  <a:lnTo>
                    <a:pt x="164325" y="326817"/>
                  </a:lnTo>
                  <a:lnTo>
                    <a:pt x="277002" y="326817"/>
                  </a:lnTo>
                  <a:lnTo>
                    <a:pt x="278701" y="288921"/>
                  </a:lnTo>
                  <a:lnTo>
                    <a:pt x="436083" y="227762"/>
                  </a:lnTo>
                  <a:lnTo>
                    <a:pt x="278006" y="168262"/>
                  </a:lnTo>
                  <a:lnTo>
                    <a:pt x="275921" y="131815"/>
                  </a:lnTo>
                  <a:lnTo>
                    <a:pt x="163111" y="131815"/>
                  </a:lnTo>
                  <a:lnTo>
                    <a:pt x="0" y="88918"/>
                  </a:lnTo>
                  <a:close/>
                </a:path>
                <a:path w="436245" h="457834">
                  <a:moveTo>
                    <a:pt x="268381" y="0"/>
                  </a:moveTo>
                  <a:lnTo>
                    <a:pt x="163111" y="131815"/>
                  </a:lnTo>
                  <a:lnTo>
                    <a:pt x="275921" y="131815"/>
                  </a:lnTo>
                  <a:lnTo>
                    <a:pt x="268381" y="0"/>
                  </a:lnTo>
                  <a:close/>
                </a:path>
              </a:pathLst>
            </a:custGeom>
            <a:solidFill>
              <a:srgbClr val="003399"/>
            </a:solidFill>
          </p:spPr>
          <p:txBody>
            <a:bodyPr wrap="square" lIns="0" tIns="0" rIns="0" bIns="0" rtlCol="0"/>
            <a:lstStyle/>
            <a:p>
              <a:endParaRPr/>
            </a:p>
          </p:txBody>
        </p:sp>
        <p:sp>
          <p:nvSpPr>
            <p:cNvPr id="17" name="object 49">
              <a:extLst>
                <a:ext uri="{FF2B5EF4-FFF2-40B4-BE49-F238E27FC236}">
                  <a16:creationId xmlns:a16="http://schemas.microsoft.com/office/drawing/2014/main" xmlns="" id="{1AEC1988-02A8-4940-A2B3-2E4BA8D13C46}"/>
                </a:ext>
              </a:extLst>
            </p:cNvPr>
            <p:cNvSpPr/>
            <p:nvPr/>
          </p:nvSpPr>
          <p:spPr>
            <a:xfrm>
              <a:off x="8916999" y="15507118"/>
              <a:ext cx="448309" cy="455295"/>
            </a:xfrm>
            <a:custGeom>
              <a:avLst/>
              <a:gdLst/>
              <a:ahLst/>
              <a:cxnLst/>
              <a:rect l="l" t="t" r="r" b="b"/>
              <a:pathLst>
                <a:path w="448309" h="455294">
                  <a:moveTo>
                    <a:pt x="140092" y="0"/>
                  </a:moveTo>
                  <a:lnTo>
                    <a:pt x="149926" y="168430"/>
                  </a:lnTo>
                  <a:lnTo>
                    <a:pt x="0" y="245596"/>
                  </a:lnTo>
                  <a:lnTo>
                    <a:pt x="163211" y="288225"/>
                  </a:lnTo>
                  <a:lnTo>
                    <a:pt x="190260" y="454763"/>
                  </a:lnTo>
                  <a:lnTo>
                    <a:pt x="281189" y="312685"/>
                  </a:lnTo>
                  <a:lnTo>
                    <a:pt x="426855" y="312685"/>
                  </a:lnTo>
                  <a:lnTo>
                    <a:pt x="341007" y="207884"/>
                  </a:lnTo>
                  <a:lnTo>
                    <a:pt x="385954" y="118857"/>
                  </a:lnTo>
                  <a:lnTo>
                    <a:pt x="259837" y="118857"/>
                  </a:lnTo>
                  <a:lnTo>
                    <a:pt x="140092" y="0"/>
                  </a:lnTo>
                  <a:close/>
                </a:path>
                <a:path w="448309" h="455294">
                  <a:moveTo>
                    <a:pt x="426855" y="312685"/>
                  </a:moveTo>
                  <a:lnTo>
                    <a:pt x="281189" y="312685"/>
                  </a:lnTo>
                  <a:lnTo>
                    <a:pt x="448078" y="338594"/>
                  </a:lnTo>
                  <a:lnTo>
                    <a:pt x="426855" y="312685"/>
                  </a:lnTo>
                  <a:close/>
                </a:path>
                <a:path w="448309" h="455294">
                  <a:moveTo>
                    <a:pt x="416959" y="57447"/>
                  </a:moveTo>
                  <a:lnTo>
                    <a:pt x="259837" y="118857"/>
                  </a:lnTo>
                  <a:lnTo>
                    <a:pt x="385954" y="118857"/>
                  </a:lnTo>
                  <a:lnTo>
                    <a:pt x="416959" y="57447"/>
                  </a:lnTo>
                  <a:close/>
                </a:path>
              </a:pathLst>
            </a:custGeom>
            <a:solidFill>
              <a:srgbClr val="003399"/>
            </a:solidFill>
          </p:spPr>
          <p:txBody>
            <a:bodyPr wrap="square" lIns="0" tIns="0" rIns="0" bIns="0" rtlCol="0"/>
            <a:lstStyle/>
            <a:p>
              <a:endParaRPr/>
            </a:p>
          </p:txBody>
        </p:sp>
        <p:sp>
          <p:nvSpPr>
            <p:cNvPr id="18" name="object 50">
              <a:extLst>
                <a:ext uri="{FF2B5EF4-FFF2-40B4-BE49-F238E27FC236}">
                  <a16:creationId xmlns:a16="http://schemas.microsoft.com/office/drawing/2014/main" xmlns="" id="{B0AF7C17-52A2-42EE-849F-5E0865953968}"/>
                </a:ext>
              </a:extLst>
            </p:cNvPr>
            <p:cNvSpPr/>
            <p:nvPr/>
          </p:nvSpPr>
          <p:spPr>
            <a:xfrm>
              <a:off x="7461848" y="16379815"/>
              <a:ext cx="457834" cy="436245"/>
            </a:xfrm>
            <a:custGeom>
              <a:avLst/>
              <a:gdLst/>
              <a:ahLst/>
              <a:cxnLst/>
              <a:rect l="l" t="t" r="r" b="b"/>
              <a:pathLst>
                <a:path w="457834" h="436244">
                  <a:moveTo>
                    <a:pt x="85903" y="1549"/>
                  </a:moveTo>
                  <a:lnTo>
                    <a:pt x="130701" y="164258"/>
                  </a:lnTo>
                  <a:lnTo>
                    <a:pt x="0" y="271003"/>
                  </a:lnTo>
                  <a:lnTo>
                    <a:pt x="168539" y="278592"/>
                  </a:lnTo>
                  <a:lnTo>
                    <a:pt x="229597" y="436057"/>
                  </a:lnTo>
                  <a:lnTo>
                    <a:pt x="289155" y="277972"/>
                  </a:lnTo>
                  <a:lnTo>
                    <a:pt x="457477" y="268540"/>
                  </a:lnTo>
                  <a:lnTo>
                    <a:pt x="325669" y="163077"/>
                  </a:lnTo>
                  <a:lnTo>
                    <a:pt x="344266" y="92738"/>
                  </a:lnTo>
                  <a:lnTo>
                    <a:pt x="227729" y="92738"/>
                  </a:lnTo>
                  <a:lnTo>
                    <a:pt x="85903" y="1549"/>
                  </a:lnTo>
                  <a:close/>
                </a:path>
                <a:path w="457834" h="436244">
                  <a:moveTo>
                    <a:pt x="368784" y="0"/>
                  </a:moveTo>
                  <a:lnTo>
                    <a:pt x="227729" y="92738"/>
                  </a:lnTo>
                  <a:lnTo>
                    <a:pt x="344266" y="92738"/>
                  </a:lnTo>
                  <a:lnTo>
                    <a:pt x="368784" y="0"/>
                  </a:lnTo>
                  <a:close/>
                </a:path>
              </a:pathLst>
            </a:custGeom>
            <a:solidFill>
              <a:srgbClr val="003399"/>
            </a:solidFill>
          </p:spPr>
          <p:txBody>
            <a:bodyPr wrap="square" lIns="0" tIns="0" rIns="0" bIns="0" rtlCol="0"/>
            <a:lstStyle/>
            <a:p>
              <a:endParaRPr/>
            </a:p>
          </p:txBody>
        </p:sp>
        <p:sp>
          <p:nvSpPr>
            <p:cNvPr id="19" name="object 51">
              <a:extLst>
                <a:ext uri="{FF2B5EF4-FFF2-40B4-BE49-F238E27FC236}">
                  <a16:creationId xmlns:a16="http://schemas.microsoft.com/office/drawing/2014/main" xmlns="" id="{B4B22C0A-16E2-465E-A4F0-6106F264DE23}"/>
                </a:ext>
              </a:extLst>
            </p:cNvPr>
            <p:cNvSpPr/>
            <p:nvPr/>
          </p:nvSpPr>
          <p:spPr>
            <a:xfrm>
              <a:off x="6615689" y="16115360"/>
              <a:ext cx="454659" cy="448945"/>
            </a:xfrm>
            <a:custGeom>
              <a:avLst/>
              <a:gdLst/>
              <a:ahLst/>
              <a:cxnLst/>
              <a:rect l="l" t="t" r="r" b="b"/>
              <a:pathLst>
                <a:path w="454659" h="448944">
                  <a:moveTo>
                    <a:pt x="207951" y="0"/>
                  </a:moveTo>
                  <a:lnTo>
                    <a:pt x="166411" y="163588"/>
                  </a:lnTo>
                  <a:lnTo>
                    <a:pt x="0" y="191516"/>
                  </a:lnTo>
                  <a:lnTo>
                    <a:pt x="142638" y="281708"/>
                  </a:lnTo>
                  <a:lnTo>
                    <a:pt x="117793" y="448631"/>
                  </a:lnTo>
                  <a:lnTo>
                    <a:pt x="247808" y="340865"/>
                  </a:lnTo>
                  <a:lnTo>
                    <a:pt x="368936" y="340865"/>
                  </a:lnTo>
                  <a:lnTo>
                    <a:pt x="336425" y="259066"/>
                  </a:lnTo>
                  <a:lnTo>
                    <a:pt x="443896" y="149490"/>
                  </a:lnTo>
                  <a:lnTo>
                    <a:pt x="286081" y="149490"/>
                  </a:lnTo>
                  <a:lnTo>
                    <a:pt x="207951" y="0"/>
                  </a:lnTo>
                  <a:close/>
                </a:path>
                <a:path w="454659" h="448944">
                  <a:moveTo>
                    <a:pt x="368936" y="340865"/>
                  </a:moveTo>
                  <a:lnTo>
                    <a:pt x="247808" y="340865"/>
                  </a:lnTo>
                  <a:lnTo>
                    <a:pt x="398731" y="415828"/>
                  </a:lnTo>
                  <a:lnTo>
                    <a:pt x="368936" y="340865"/>
                  </a:lnTo>
                  <a:close/>
                </a:path>
                <a:path w="454659" h="448944">
                  <a:moveTo>
                    <a:pt x="454511" y="138668"/>
                  </a:moveTo>
                  <a:lnTo>
                    <a:pt x="286081" y="149490"/>
                  </a:lnTo>
                  <a:lnTo>
                    <a:pt x="443896" y="149490"/>
                  </a:lnTo>
                  <a:lnTo>
                    <a:pt x="454511" y="138668"/>
                  </a:lnTo>
                  <a:close/>
                </a:path>
              </a:pathLst>
            </a:custGeom>
            <a:solidFill>
              <a:srgbClr val="003399"/>
            </a:solidFill>
          </p:spPr>
          <p:txBody>
            <a:bodyPr wrap="square" lIns="0" tIns="0" rIns="0" bIns="0" rtlCol="0"/>
            <a:lstStyle/>
            <a:p>
              <a:endParaRPr/>
            </a:p>
          </p:txBody>
        </p:sp>
        <p:sp>
          <p:nvSpPr>
            <p:cNvPr id="20" name="object 52">
              <a:extLst>
                <a:ext uri="{FF2B5EF4-FFF2-40B4-BE49-F238E27FC236}">
                  <a16:creationId xmlns:a16="http://schemas.microsoft.com/office/drawing/2014/main" xmlns="" id="{1349815B-C894-4E81-867C-1D28E96582D1}"/>
                </a:ext>
              </a:extLst>
            </p:cNvPr>
            <p:cNvSpPr/>
            <p:nvPr/>
          </p:nvSpPr>
          <p:spPr>
            <a:xfrm>
              <a:off x="6026109" y="15526494"/>
              <a:ext cx="446405" cy="455930"/>
            </a:xfrm>
            <a:custGeom>
              <a:avLst/>
              <a:gdLst/>
              <a:ahLst/>
              <a:cxnLst/>
              <a:rect l="l" t="t" r="r" b="b"/>
              <a:pathLst>
                <a:path w="446404" h="455930">
                  <a:moveTo>
                    <a:pt x="279964" y="315902"/>
                  </a:moveTo>
                  <a:lnTo>
                    <a:pt x="166378" y="315902"/>
                  </a:lnTo>
                  <a:lnTo>
                    <a:pt x="260389" y="455826"/>
                  </a:lnTo>
                  <a:lnTo>
                    <a:pt x="279964" y="315902"/>
                  </a:lnTo>
                  <a:close/>
                </a:path>
                <a:path w="446404" h="455930">
                  <a:moveTo>
                    <a:pt x="24769" y="63729"/>
                  </a:moveTo>
                  <a:lnTo>
                    <a:pt x="104181" y="212550"/>
                  </a:lnTo>
                  <a:lnTo>
                    <a:pt x="0" y="345413"/>
                  </a:lnTo>
                  <a:lnTo>
                    <a:pt x="166378" y="315902"/>
                  </a:lnTo>
                  <a:lnTo>
                    <a:pt x="279964" y="315902"/>
                  </a:lnTo>
                  <a:lnTo>
                    <a:pt x="283760" y="288761"/>
                  </a:lnTo>
                  <a:lnTo>
                    <a:pt x="445992" y="242455"/>
                  </a:lnTo>
                  <a:lnTo>
                    <a:pt x="294223" y="168614"/>
                  </a:lnTo>
                  <a:lnTo>
                    <a:pt x="295909" y="121663"/>
                  </a:lnTo>
                  <a:lnTo>
                    <a:pt x="183257" y="121663"/>
                  </a:lnTo>
                  <a:lnTo>
                    <a:pt x="24769" y="63729"/>
                  </a:lnTo>
                  <a:close/>
                </a:path>
                <a:path w="446404" h="455930">
                  <a:moveTo>
                    <a:pt x="300279" y="0"/>
                  </a:moveTo>
                  <a:lnTo>
                    <a:pt x="183257" y="121663"/>
                  </a:lnTo>
                  <a:lnTo>
                    <a:pt x="295909" y="121663"/>
                  </a:lnTo>
                  <a:lnTo>
                    <a:pt x="300279" y="0"/>
                  </a:lnTo>
                  <a:close/>
                </a:path>
              </a:pathLst>
            </a:custGeom>
            <a:solidFill>
              <a:srgbClr val="003399"/>
            </a:solidFill>
          </p:spPr>
          <p:txBody>
            <a:bodyPr wrap="square" lIns="0" tIns="0" rIns="0" bIns="0" rtlCol="0"/>
            <a:lstStyle/>
            <a:p>
              <a:endParaRPr/>
            </a:p>
          </p:txBody>
        </p:sp>
        <p:sp>
          <p:nvSpPr>
            <p:cNvPr id="21" name="object 53">
              <a:extLst>
                <a:ext uri="{FF2B5EF4-FFF2-40B4-BE49-F238E27FC236}">
                  <a16:creationId xmlns:a16="http://schemas.microsoft.com/office/drawing/2014/main" xmlns="" id="{0F781E29-2F04-4078-BFB6-7383A8D47662}"/>
                </a:ext>
              </a:extLst>
            </p:cNvPr>
            <p:cNvSpPr/>
            <p:nvPr/>
          </p:nvSpPr>
          <p:spPr>
            <a:xfrm>
              <a:off x="5753134" y="14655737"/>
              <a:ext cx="436245" cy="457834"/>
            </a:xfrm>
            <a:custGeom>
              <a:avLst/>
              <a:gdLst/>
              <a:ahLst/>
              <a:cxnLst/>
              <a:rect l="l" t="t" r="r" b="b"/>
              <a:pathLst>
                <a:path w="436245" h="457834">
                  <a:moveTo>
                    <a:pt x="165054" y="0"/>
                  </a:moveTo>
                  <a:lnTo>
                    <a:pt x="157456" y="168572"/>
                  </a:lnTo>
                  <a:lnTo>
                    <a:pt x="0" y="229655"/>
                  </a:lnTo>
                  <a:lnTo>
                    <a:pt x="158152" y="289189"/>
                  </a:lnTo>
                  <a:lnTo>
                    <a:pt x="167701" y="457527"/>
                  </a:lnTo>
                  <a:lnTo>
                    <a:pt x="273013" y="325711"/>
                  </a:lnTo>
                  <a:lnTo>
                    <a:pt x="407849" y="325711"/>
                  </a:lnTo>
                  <a:lnTo>
                    <a:pt x="343319" y="227704"/>
                  </a:lnTo>
                  <a:lnTo>
                    <a:pt x="405576" y="130743"/>
                  </a:lnTo>
                  <a:lnTo>
                    <a:pt x="271840" y="130743"/>
                  </a:lnTo>
                  <a:lnTo>
                    <a:pt x="165054" y="0"/>
                  </a:lnTo>
                  <a:close/>
                </a:path>
                <a:path w="436245" h="457834">
                  <a:moveTo>
                    <a:pt x="407849" y="325711"/>
                  </a:moveTo>
                  <a:lnTo>
                    <a:pt x="273013" y="325711"/>
                  </a:lnTo>
                  <a:lnTo>
                    <a:pt x="436116" y="368642"/>
                  </a:lnTo>
                  <a:lnTo>
                    <a:pt x="407849" y="325711"/>
                  </a:lnTo>
                  <a:close/>
                </a:path>
                <a:path w="436245" h="457834">
                  <a:moveTo>
                    <a:pt x="434432" y="85802"/>
                  </a:moveTo>
                  <a:lnTo>
                    <a:pt x="271840" y="130743"/>
                  </a:lnTo>
                  <a:lnTo>
                    <a:pt x="405576" y="130743"/>
                  </a:lnTo>
                  <a:lnTo>
                    <a:pt x="434432" y="85802"/>
                  </a:lnTo>
                  <a:close/>
                </a:path>
              </a:pathLst>
            </a:custGeom>
            <a:solidFill>
              <a:srgbClr val="003399"/>
            </a:solidFill>
          </p:spPr>
          <p:txBody>
            <a:bodyPr wrap="square" lIns="0" tIns="0" rIns="0" bIns="0" rtlCol="0"/>
            <a:lstStyle/>
            <a:p>
              <a:endParaRPr/>
            </a:p>
          </p:txBody>
        </p:sp>
        <p:sp>
          <p:nvSpPr>
            <p:cNvPr id="22" name="object 54">
              <a:extLst>
                <a:ext uri="{FF2B5EF4-FFF2-40B4-BE49-F238E27FC236}">
                  <a16:creationId xmlns:a16="http://schemas.microsoft.com/office/drawing/2014/main" xmlns="" id="{6133A6AE-2FCF-4784-AE17-7196E509092C}"/>
                </a:ext>
              </a:extLst>
            </p:cNvPr>
            <p:cNvSpPr/>
            <p:nvPr/>
          </p:nvSpPr>
          <p:spPr>
            <a:xfrm>
              <a:off x="6008823" y="13803110"/>
              <a:ext cx="448309" cy="455295"/>
            </a:xfrm>
            <a:custGeom>
              <a:avLst/>
              <a:gdLst/>
              <a:ahLst/>
              <a:cxnLst/>
              <a:rect l="l" t="t" r="r" b="b"/>
              <a:pathLst>
                <a:path w="448310" h="455294">
                  <a:moveTo>
                    <a:pt x="301553" y="336107"/>
                  </a:moveTo>
                  <a:lnTo>
                    <a:pt x="188727" y="336107"/>
                  </a:lnTo>
                  <a:lnTo>
                    <a:pt x="308681" y="454721"/>
                  </a:lnTo>
                  <a:lnTo>
                    <a:pt x="301553" y="336107"/>
                  </a:lnTo>
                  <a:close/>
                </a:path>
                <a:path w="448310" h="455294">
                  <a:moveTo>
                    <a:pt x="0" y="116687"/>
                  </a:moveTo>
                  <a:lnTo>
                    <a:pt x="107372" y="247171"/>
                  </a:lnTo>
                  <a:lnTo>
                    <a:pt x="31672" y="397818"/>
                  </a:lnTo>
                  <a:lnTo>
                    <a:pt x="188727" y="336107"/>
                  </a:lnTo>
                  <a:lnTo>
                    <a:pt x="301553" y="336107"/>
                  </a:lnTo>
                  <a:lnTo>
                    <a:pt x="298554" y="286190"/>
                  </a:lnTo>
                  <a:lnTo>
                    <a:pt x="448304" y="208730"/>
                  </a:lnTo>
                  <a:lnTo>
                    <a:pt x="284908" y="166528"/>
                  </a:lnTo>
                  <a:lnTo>
                    <a:pt x="280924" y="142261"/>
                  </a:lnTo>
                  <a:lnTo>
                    <a:pt x="166931" y="142261"/>
                  </a:lnTo>
                  <a:lnTo>
                    <a:pt x="0" y="116687"/>
                  </a:lnTo>
                  <a:close/>
                </a:path>
                <a:path w="448310" h="455294">
                  <a:moveTo>
                    <a:pt x="257567" y="0"/>
                  </a:moveTo>
                  <a:lnTo>
                    <a:pt x="166931" y="142261"/>
                  </a:lnTo>
                  <a:lnTo>
                    <a:pt x="280924" y="142261"/>
                  </a:lnTo>
                  <a:lnTo>
                    <a:pt x="257567" y="0"/>
                  </a:lnTo>
                  <a:close/>
                </a:path>
              </a:pathLst>
            </a:custGeom>
            <a:solidFill>
              <a:srgbClr val="003399"/>
            </a:solidFill>
          </p:spPr>
          <p:txBody>
            <a:bodyPr wrap="square" lIns="0" tIns="0" rIns="0" bIns="0" rtlCol="0"/>
            <a:lstStyle/>
            <a:p>
              <a:endParaRPr/>
            </a:p>
          </p:txBody>
        </p:sp>
        <p:sp>
          <p:nvSpPr>
            <p:cNvPr id="23" name="object 55">
              <a:extLst>
                <a:ext uri="{FF2B5EF4-FFF2-40B4-BE49-F238E27FC236}">
                  <a16:creationId xmlns:a16="http://schemas.microsoft.com/office/drawing/2014/main" xmlns="" id="{7623DD57-4024-492E-875F-EF4BC1F9AB1C}"/>
                </a:ext>
              </a:extLst>
            </p:cNvPr>
            <p:cNvSpPr/>
            <p:nvPr/>
          </p:nvSpPr>
          <p:spPr>
            <a:xfrm>
              <a:off x="6607430" y="13204825"/>
              <a:ext cx="455295" cy="447675"/>
            </a:xfrm>
            <a:custGeom>
              <a:avLst/>
              <a:gdLst/>
              <a:ahLst/>
              <a:cxnLst/>
              <a:rect l="l" t="t" r="r" b="b"/>
              <a:pathLst>
                <a:path w="455295" h="447675">
                  <a:moveTo>
                    <a:pt x="114308" y="0"/>
                  </a:moveTo>
                  <a:lnTo>
                    <a:pt x="141315" y="166813"/>
                  </a:lnTo>
                  <a:lnTo>
                    <a:pt x="0" y="258781"/>
                  </a:lnTo>
                  <a:lnTo>
                    <a:pt x="166746" y="284598"/>
                  </a:lnTo>
                  <a:lnTo>
                    <a:pt x="210598" y="447508"/>
                  </a:lnTo>
                  <a:lnTo>
                    <a:pt x="286776" y="296853"/>
                  </a:lnTo>
                  <a:lnTo>
                    <a:pt x="446576" y="296853"/>
                  </a:lnTo>
                  <a:lnTo>
                    <a:pt x="335286" y="186582"/>
                  </a:lnTo>
                  <a:lnTo>
                    <a:pt x="366021" y="106183"/>
                  </a:lnTo>
                  <a:lnTo>
                    <a:pt x="245605" y="106183"/>
                  </a:lnTo>
                  <a:lnTo>
                    <a:pt x="114308" y="0"/>
                  </a:lnTo>
                  <a:close/>
                </a:path>
                <a:path w="455295" h="447675">
                  <a:moveTo>
                    <a:pt x="446576" y="296853"/>
                  </a:moveTo>
                  <a:lnTo>
                    <a:pt x="286776" y="296853"/>
                  </a:lnTo>
                  <a:lnTo>
                    <a:pt x="455140" y="305339"/>
                  </a:lnTo>
                  <a:lnTo>
                    <a:pt x="446576" y="296853"/>
                  </a:lnTo>
                  <a:close/>
                </a:path>
                <a:path w="455295" h="447675">
                  <a:moveTo>
                    <a:pt x="395539" y="28966"/>
                  </a:moveTo>
                  <a:lnTo>
                    <a:pt x="245605" y="106183"/>
                  </a:lnTo>
                  <a:lnTo>
                    <a:pt x="366021" y="106183"/>
                  </a:lnTo>
                  <a:lnTo>
                    <a:pt x="395539" y="28966"/>
                  </a:lnTo>
                  <a:close/>
                </a:path>
              </a:pathLst>
            </a:custGeom>
            <a:solidFill>
              <a:srgbClr val="003399"/>
            </a:solidFill>
          </p:spPr>
          <p:txBody>
            <a:bodyPr wrap="square" lIns="0" tIns="0" rIns="0" bIns="0" rtlCol="0"/>
            <a:lstStyle/>
            <a:p>
              <a:endParaRPr/>
            </a:p>
          </p:txBody>
        </p:sp>
        <p:sp>
          <p:nvSpPr>
            <p:cNvPr id="25" name="object 56">
              <a:extLst>
                <a:ext uri="{FF2B5EF4-FFF2-40B4-BE49-F238E27FC236}">
                  <a16:creationId xmlns:a16="http://schemas.microsoft.com/office/drawing/2014/main" xmlns="" id="{10E2E80E-21DC-4DA7-93A3-A064C7DF4811}"/>
                </a:ext>
              </a:extLst>
            </p:cNvPr>
            <p:cNvSpPr/>
            <p:nvPr/>
          </p:nvSpPr>
          <p:spPr>
            <a:xfrm>
              <a:off x="6531439" y="13210486"/>
              <a:ext cx="3078385" cy="3726956"/>
            </a:xfrm>
            <a:prstGeom prst="rect">
              <a:avLst/>
            </a:prstGeom>
            <a:blipFill>
              <a:blip r:embed="rId3" cstate="print"/>
              <a:stretch>
                <a:fillRect/>
              </a:stretch>
            </a:blipFill>
          </p:spPr>
          <p:txBody>
            <a:bodyPr wrap="square" lIns="0" tIns="0" rIns="0" bIns="0" rtlCol="0"/>
            <a:lstStyle/>
            <a:p>
              <a:endParaRPr/>
            </a:p>
          </p:txBody>
        </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Intestazione sezione">
    <p:bg>
      <p:bgPr>
        <a:solidFill>
          <a:schemeClr val="tx1"/>
        </a:solidFill>
        <a:effectLst/>
      </p:bgPr>
    </p:bg>
    <p:spTree>
      <p:nvGrpSpPr>
        <p:cNvPr id="1" name=""/>
        <p:cNvGrpSpPr/>
        <p:nvPr/>
      </p:nvGrpSpPr>
      <p:grpSpPr>
        <a:xfrm>
          <a:off x="0" y="0"/>
          <a:ext cx="0" cy="0"/>
          <a:chOff x="0" y="0"/>
          <a:chExt cx="0" cy="0"/>
        </a:xfrm>
      </p:grpSpPr>
      <p:pic>
        <p:nvPicPr>
          <p:cNvPr id="16" name="Immagine 15">
            <a:extLst>
              <a:ext uri="{FF2B5EF4-FFF2-40B4-BE49-F238E27FC236}">
                <a16:creationId xmlns:a16="http://schemas.microsoft.com/office/drawing/2014/main" xmlns="" id="{14AB52F8-BE6C-4E5A-B8D7-3639B963CC7B}"/>
              </a:ext>
            </a:extLst>
          </p:cNvPr>
          <p:cNvPicPr>
            <a:picLocks noChangeAspect="1"/>
          </p:cNvPicPr>
          <p:nvPr userDrawn="1"/>
        </p:nvPicPr>
        <p:blipFill>
          <a:blip r:embed="rId2"/>
          <a:stretch>
            <a:fillRect/>
          </a:stretch>
        </p:blipFill>
        <p:spPr>
          <a:xfrm rot="19703064">
            <a:off x="10231893" y="2407144"/>
            <a:ext cx="6162675" cy="5905500"/>
          </a:xfrm>
          <a:prstGeom prst="rect">
            <a:avLst/>
          </a:prstGeom>
        </p:spPr>
      </p:pic>
      <p:sp>
        <p:nvSpPr>
          <p:cNvPr id="13" name="Rettangolo 12">
            <a:extLst>
              <a:ext uri="{FF2B5EF4-FFF2-40B4-BE49-F238E27FC236}">
                <a16:creationId xmlns:a16="http://schemas.microsoft.com/office/drawing/2014/main" xmlns="" id="{64B98025-FCAA-4D0A-8F6D-A573ACDE1096}"/>
              </a:ext>
            </a:extLst>
          </p:cNvPr>
          <p:cNvSpPr/>
          <p:nvPr userDrawn="1"/>
        </p:nvSpPr>
        <p:spPr>
          <a:xfrm>
            <a:off x="253038" y="0"/>
            <a:ext cx="892629" cy="119742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8" name="Date Placeholder 3">
            <a:extLst>
              <a:ext uri="{FF2B5EF4-FFF2-40B4-BE49-F238E27FC236}">
                <a16:creationId xmlns:a16="http://schemas.microsoft.com/office/drawing/2014/main" xmlns="" id="{BD6607C2-D022-49EB-9B93-D42BE23E0441}"/>
              </a:ext>
            </a:extLst>
          </p:cNvPr>
          <p:cNvSpPr>
            <a:spLocks noGrp="1"/>
          </p:cNvSpPr>
          <p:nvPr>
            <p:ph type="dt" sz="half" idx="10"/>
          </p:nvPr>
        </p:nvSpPr>
        <p:spPr>
          <a:xfrm>
            <a:off x="9334626" y="6259082"/>
            <a:ext cx="1343706" cy="365125"/>
          </a:xfrm>
        </p:spPr>
        <p:txBody>
          <a:bodyPr/>
          <a:lstStyle>
            <a:lvl1pPr>
              <a:defRPr>
                <a:solidFill>
                  <a:srgbClr val="003399"/>
                </a:solidFill>
              </a:defRPr>
            </a:lvl1pPr>
          </a:lstStyle>
          <a:p>
            <a:r>
              <a:rPr lang="it-IT"/>
              <a:t>29/09/2020</a:t>
            </a:r>
            <a:endParaRPr lang="en-US" dirty="0"/>
          </a:p>
        </p:txBody>
      </p:sp>
      <p:sp>
        <p:nvSpPr>
          <p:cNvPr id="19" name="Footer Placeholder 4">
            <a:extLst>
              <a:ext uri="{FF2B5EF4-FFF2-40B4-BE49-F238E27FC236}">
                <a16:creationId xmlns:a16="http://schemas.microsoft.com/office/drawing/2014/main" xmlns="" id="{1257F9D7-6DEA-4CCB-8A2A-EA6E9BD1A9D9}"/>
              </a:ext>
            </a:extLst>
          </p:cNvPr>
          <p:cNvSpPr>
            <a:spLocks noGrp="1"/>
          </p:cNvSpPr>
          <p:nvPr>
            <p:ph type="ftr" sz="quarter" idx="11"/>
          </p:nvPr>
        </p:nvSpPr>
        <p:spPr>
          <a:xfrm>
            <a:off x="451514" y="6259082"/>
            <a:ext cx="8644320" cy="365125"/>
          </a:xfrm>
        </p:spPr>
        <p:txBody>
          <a:bodyPr/>
          <a:lstStyle>
            <a:lvl1pPr>
              <a:defRPr>
                <a:solidFill>
                  <a:srgbClr val="003399"/>
                </a:solidFill>
              </a:defRPr>
            </a:lvl1pPr>
          </a:lstStyle>
          <a:p>
            <a:r>
              <a:rPr lang="it-IT"/>
              <a:t>AGENZIA DELLE DOGANE E DEI MONOPOLI - PROVVISTE E DOTAZIONI DI BORDO - Aspetti doganali e fiscali</a:t>
            </a:r>
            <a:endParaRPr lang="en-US" dirty="0"/>
          </a:p>
        </p:txBody>
      </p:sp>
      <p:sp>
        <p:nvSpPr>
          <p:cNvPr id="20" name="Slide Number Placeholder 5">
            <a:extLst>
              <a:ext uri="{FF2B5EF4-FFF2-40B4-BE49-F238E27FC236}">
                <a16:creationId xmlns:a16="http://schemas.microsoft.com/office/drawing/2014/main" xmlns="" id="{4F6307CD-C1A2-4CBF-8A67-A504ADBDE23E}"/>
              </a:ext>
            </a:extLst>
          </p:cNvPr>
          <p:cNvSpPr>
            <a:spLocks noGrp="1"/>
          </p:cNvSpPr>
          <p:nvPr>
            <p:ph type="sldNum" sz="quarter" idx="12"/>
          </p:nvPr>
        </p:nvSpPr>
        <p:spPr>
          <a:xfrm>
            <a:off x="10678331" y="6133608"/>
            <a:ext cx="1062155" cy="490599"/>
          </a:xfrm>
        </p:spPr>
        <p:txBody>
          <a:bodyPr/>
          <a:lstStyle>
            <a:lvl1pPr>
              <a:defRPr>
                <a:solidFill>
                  <a:srgbClr val="003399"/>
                </a:solidFill>
              </a:defRPr>
            </a:lvl1pPr>
          </a:lstStyle>
          <a:p>
            <a:fld id="{D57F1E4F-1CFF-5643-939E-217C01CDF565}" type="slidenum">
              <a:rPr lang="en-US" smtClean="0"/>
              <a:pPr/>
              <a:t>‹N›</a:t>
            </a:fld>
            <a:endParaRPr lang="en-US" dirty="0"/>
          </a:p>
        </p:txBody>
      </p:sp>
      <p:cxnSp>
        <p:nvCxnSpPr>
          <p:cNvPr id="21" name="Connettore diritto 20">
            <a:extLst>
              <a:ext uri="{FF2B5EF4-FFF2-40B4-BE49-F238E27FC236}">
                <a16:creationId xmlns:a16="http://schemas.microsoft.com/office/drawing/2014/main" xmlns="" id="{CD54785E-3FB7-42ED-A211-C4A1B8081C48}"/>
              </a:ext>
            </a:extLst>
          </p:cNvPr>
          <p:cNvCxnSpPr>
            <a:cxnSpLocks/>
          </p:cNvCxnSpPr>
          <p:nvPr userDrawn="1"/>
        </p:nvCxnSpPr>
        <p:spPr>
          <a:xfrm>
            <a:off x="239485" y="6111837"/>
            <a:ext cx="11501001" cy="0"/>
          </a:xfrm>
          <a:prstGeom prst="line">
            <a:avLst/>
          </a:prstGeom>
          <a:ln w="28575">
            <a:solidFill>
              <a:srgbClr val="003399"/>
            </a:solidFill>
          </a:ln>
        </p:spPr>
        <p:style>
          <a:lnRef idx="1">
            <a:schemeClr val="dk1"/>
          </a:lnRef>
          <a:fillRef idx="0">
            <a:schemeClr val="dk1"/>
          </a:fillRef>
          <a:effectRef idx="0">
            <a:schemeClr val="dk1"/>
          </a:effectRef>
          <a:fontRef idx="minor">
            <a:schemeClr val="tx1"/>
          </a:fontRef>
        </p:style>
      </p:cxnSp>
      <p:grpSp>
        <p:nvGrpSpPr>
          <p:cNvPr id="10" name="Group 9">
            <a:extLst>
              <a:ext uri="{FF2B5EF4-FFF2-40B4-BE49-F238E27FC236}">
                <a16:creationId xmlns:a16="http://schemas.microsoft.com/office/drawing/2014/main" xmlns="" id="{8E0DBAD0-3749-4CDF-A7CA-3FB68A9872D3}"/>
              </a:ext>
            </a:extLst>
          </p:cNvPr>
          <p:cNvGrpSpPr>
            <a:grpSpLocks noChangeAspect="1"/>
          </p:cNvGrpSpPr>
          <p:nvPr userDrawn="1"/>
        </p:nvGrpSpPr>
        <p:grpSpPr>
          <a:xfrm>
            <a:off x="345499" y="80904"/>
            <a:ext cx="707706" cy="1035621"/>
            <a:chOff x="5729731" y="12946325"/>
            <a:chExt cx="3934794" cy="5757967"/>
          </a:xfrm>
        </p:grpSpPr>
        <p:sp>
          <p:nvSpPr>
            <p:cNvPr id="11" name="object 44">
              <a:extLst>
                <a:ext uri="{FF2B5EF4-FFF2-40B4-BE49-F238E27FC236}">
                  <a16:creationId xmlns:a16="http://schemas.microsoft.com/office/drawing/2014/main" xmlns="" id="{6A4BB87A-2165-4385-9C60-190D66B0DE17}"/>
                </a:ext>
              </a:extLst>
            </p:cNvPr>
            <p:cNvSpPr/>
            <p:nvPr/>
          </p:nvSpPr>
          <p:spPr>
            <a:xfrm>
              <a:off x="8210008" y="17394287"/>
              <a:ext cx="1427480" cy="1310005"/>
            </a:xfrm>
            <a:custGeom>
              <a:avLst/>
              <a:gdLst/>
              <a:ahLst/>
              <a:cxnLst/>
              <a:rect l="l" t="t" r="r" b="b"/>
              <a:pathLst>
                <a:path w="1427479" h="1310005">
                  <a:moveTo>
                    <a:pt x="456120" y="0"/>
                  </a:moveTo>
                  <a:lnTo>
                    <a:pt x="108076" y="0"/>
                  </a:lnTo>
                  <a:lnTo>
                    <a:pt x="0" y="1309765"/>
                  </a:lnTo>
                  <a:lnTo>
                    <a:pt x="322402" y="1309765"/>
                  </a:lnTo>
                  <a:lnTo>
                    <a:pt x="362703" y="719885"/>
                  </a:lnTo>
                  <a:lnTo>
                    <a:pt x="365791" y="643809"/>
                  </a:lnTo>
                  <a:lnTo>
                    <a:pt x="365478" y="579079"/>
                  </a:lnTo>
                  <a:lnTo>
                    <a:pt x="363732" y="520514"/>
                  </a:lnTo>
                  <a:lnTo>
                    <a:pt x="362703" y="500081"/>
                  </a:lnTo>
                  <a:lnTo>
                    <a:pt x="628336" y="500081"/>
                  </a:lnTo>
                  <a:lnTo>
                    <a:pt x="456120" y="0"/>
                  </a:lnTo>
                  <a:close/>
                </a:path>
                <a:path w="1427479" h="1310005">
                  <a:moveTo>
                    <a:pt x="1361314" y="500081"/>
                  </a:moveTo>
                  <a:lnTo>
                    <a:pt x="1066145" y="500081"/>
                  </a:lnTo>
                  <a:lnTo>
                    <a:pt x="1062013" y="571512"/>
                  </a:lnTo>
                  <a:lnTo>
                    <a:pt x="1060635" y="618219"/>
                  </a:lnTo>
                  <a:lnTo>
                    <a:pt x="1062013" y="660808"/>
                  </a:lnTo>
                  <a:lnTo>
                    <a:pt x="1066145" y="719885"/>
                  </a:lnTo>
                  <a:lnTo>
                    <a:pt x="1106420" y="1309765"/>
                  </a:lnTo>
                  <a:lnTo>
                    <a:pt x="1426997" y="1309765"/>
                  </a:lnTo>
                  <a:lnTo>
                    <a:pt x="1361314" y="500081"/>
                  </a:lnTo>
                  <a:close/>
                </a:path>
                <a:path w="1427479" h="1310005">
                  <a:moveTo>
                    <a:pt x="628336" y="500081"/>
                  </a:moveTo>
                  <a:lnTo>
                    <a:pt x="366338" y="500081"/>
                  </a:lnTo>
                  <a:lnTo>
                    <a:pt x="392220" y="580800"/>
                  </a:lnTo>
                  <a:lnTo>
                    <a:pt x="408480" y="630602"/>
                  </a:lnTo>
                  <a:lnTo>
                    <a:pt x="421987" y="670095"/>
                  </a:lnTo>
                  <a:lnTo>
                    <a:pt x="439609" y="719885"/>
                  </a:lnTo>
                  <a:lnTo>
                    <a:pt x="577012" y="1099082"/>
                  </a:lnTo>
                  <a:lnTo>
                    <a:pt x="851802" y="1099082"/>
                  </a:lnTo>
                  <a:lnTo>
                    <a:pt x="971255" y="769342"/>
                  </a:lnTo>
                  <a:lnTo>
                    <a:pt x="712581" y="769342"/>
                  </a:lnTo>
                  <a:lnTo>
                    <a:pt x="690931" y="691790"/>
                  </a:lnTo>
                  <a:lnTo>
                    <a:pt x="676845" y="643425"/>
                  </a:lnTo>
                  <a:lnTo>
                    <a:pt x="664139" y="603985"/>
                  </a:lnTo>
                  <a:lnTo>
                    <a:pt x="628336" y="500081"/>
                  </a:lnTo>
                  <a:close/>
                </a:path>
                <a:path w="1427479" h="1310005">
                  <a:moveTo>
                    <a:pt x="1320747" y="0"/>
                  </a:moveTo>
                  <a:lnTo>
                    <a:pt x="972686" y="0"/>
                  </a:lnTo>
                  <a:lnTo>
                    <a:pt x="782175" y="553206"/>
                  </a:lnTo>
                  <a:lnTo>
                    <a:pt x="759516" y="622528"/>
                  </a:lnTo>
                  <a:lnTo>
                    <a:pt x="738227" y="692875"/>
                  </a:lnTo>
                  <a:lnTo>
                    <a:pt x="722431" y="747421"/>
                  </a:lnTo>
                  <a:lnTo>
                    <a:pt x="716250" y="769342"/>
                  </a:lnTo>
                  <a:lnTo>
                    <a:pt x="971255" y="769342"/>
                  </a:lnTo>
                  <a:lnTo>
                    <a:pt x="989171" y="719885"/>
                  </a:lnTo>
                  <a:lnTo>
                    <a:pt x="1012993" y="650774"/>
                  </a:lnTo>
                  <a:lnTo>
                    <a:pt x="1036814" y="579079"/>
                  </a:lnTo>
                  <a:lnTo>
                    <a:pt x="1055138" y="522836"/>
                  </a:lnTo>
                  <a:lnTo>
                    <a:pt x="1062468" y="500081"/>
                  </a:lnTo>
                  <a:lnTo>
                    <a:pt x="1361314" y="500081"/>
                  </a:lnTo>
                  <a:lnTo>
                    <a:pt x="1320747" y="0"/>
                  </a:lnTo>
                  <a:close/>
                </a:path>
              </a:pathLst>
            </a:custGeom>
            <a:solidFill>
              <a:srgbClr val="003399"/>
            </a:solidFill>
          </p:spPr>
          <p:txBody>
            <a:bodyPr wrap="square" lIns="0" tIns="0" rIns="0" bIns="0" rtlCol="0"/>
            <a:lstStyle/>
            <a:p>
              <a:endParaRPr/>
            </a:p>
          </p:txBody>
        </p:sp>
        <p:sp>
          <p:nvSpPr>
            <p:cNvPr id="12" name="object 45">
              <a:extLst>
                <a:ext uri="{FF2B5EF4-FFF2-40B4-BE49-F238E27FC236}">
                  <a16:creationId xmlns:a16="http://schemas.microsoft.com/office/drawing/2014/main" xmlns="" id="{DEC5B107-CE08-4C98-A862-854F4F0D5A6B}"/>
                </a:ext>
              </a:extLst>
            </p:cNvPr>
            <p:cNvSpPr/>
            <p:nvPr/>
          </p:nvSpPr>
          <p:spPr>
            <a:xfrm>
              <a:off x="5729731" y="17394280"/>
              <a:ext cx="2423795" cy="1310005"/>
            </a:xfrm>
            <a:custGeom>
              <a:avLst/>
              <a:gdLst/>
              <a:ahLst/>
              <a:cxnLst/>
              <a:rect l="l" t="t" r="r" b="b"/>
              <a:pathLst>
                <a:path w="2423795" h="1310005">
                  <a:moveTo>
                    <a:pt x="1747573" y="0"/>
                  </a:moveTo>
                  <a:lnTo>
                    <a:pt x="1282272" y="0"/>
                  </a:lnTo>
                  <a:lnTo>
                    <a:pt x="1282272" y="1309773"/>
                  </a:lnTo>
                  <a:lnTo>
                    <a:pt x="1747573" y="1309773"/>
                  </a:lnTo>
                  <a:lnTo>
                    <a:pt x="1800481" y="1308387"/>
                  </a:lnTo>
                  <a:lnTo>
                    <a:pt x="1851650" y="1304256"/>
                  </a:lnTo>
                  <a:lnTo>
                    <a:pt x="1901021" y="1297418"/>
                  </a:lnTo>
                  <a:lnTo>
                    <a:pt x="1948540" y="1287912"/>
                  </a:lnTo>
                  <a:lnTo>
                    <a:pt x="1994148" y="1275776"/>
                  </a:lnTo>
                  <a:lnTo>
                    <a:pt x="2037788" y="1261051"/>
                  </a:lnTo>
                  <a:lnTo>
                    <a:pt x="2079404" y="1243775"/>
                  </a:lnTo>
                  <a:lnTo>
                    <a:pt x="2118939" y="1223986"/>
                  </a:lnTo>
                  <a:lnTo>
                    <a:pt x="2156336" y="1201723"/>
                  </a:lnTo>
                  <a:lnTo>
                    <a:pt x="2191538" y="1177026"/>
                  </a:lnTo>
                  <a:lnTo>
                    <a:pt x="2224488" y="1149934"/>
                  </a:lnTo>
                  <a:lnTo>
                    <a:pt x="2255129" y="1120484"/>
                  </a:lnTo>
                  <a:lnTo>
                    <a:pt x="2283405" y="1088717"/>
                  </a:lnTo>
                  <a:lnTo>
                    <a:pt x="2309257" y="1054670"/>
                  </a:lnTo>
                  <a:lnTo>
                    <a:pt x="2321937" y="1034984"/>
                  </a:lnTo>
                  <a:lnTo>
                    <a:pt x="1602849" y="1034984"/>
                  </a:lnTo>
                  <a:lnTo>
                    <a:pt x="1602849" y="274772"/>
                  </a:lnTo>
                  <a:lnTo>
                    <a:pt x="2324433" y="274772"/>
                  </a:lnTo>
                  <a:lnTo>
                    <a:pt x="2309257" y="251431"/>
                  </a:lnTo>
                  <a:lnTo>
                    <a:pt x="2283405" y="217735"/>
                  </a:lnTo>
                  <a:lnTo>
                    <a:pt x="2255129" y="186327"/>
                  </a:lnTo>
                  <a:lnTo>
                    <a:pt x="2224488" y="157240"/>
                  </a:lnTo>
                  <a:lnTo>
                    <a:pt x="2191538" y="130507"/>
                  </a:lnTo>
                  <a:lnTo>
                    <a:pt x="2156336" y="106161"/>
                  </a:lnTo>
                  <a:lnTo>
                    <a:pt x="2118939" y="84237"/>
                  </a:lnTo>
                  <a:lnTo>
                    <a:pt x="2079404" y="64766"/>
                  </a:lnTo>
                  <a:lnTo>
                    <a:pt x="2037788" y="47784"/>
                  </a:lnTo>
                  <a:lnTo>
                    <a:pt x="1994148" y="33322"/>
                  </a:lnTo>
                  <a:lnTo>
                    <a:pt x="1948540" y="21415"/>
                  </a:lnTo>
                  <a:lnTo>
                    <a:pt x="1901021" y="12096"/>
                  </a:lnTo>
                  <a:lnTo>
                    <a:pt x="1851650" y="5398"/>
                  </a:lnTo>
                  <a:lnTo>
                    <a:pt x="1800481" y="1355"/>
                  </a:lnTo>
                  <a:lnTo>
                    <a:pt x="1747573" y="0"/>
                  </a:lnTo>
                  <a:close/>
                </a:path>
                <a:path w="2423795" h="1310005">
                  <a:moveTo>
                    <a:pt x="2324433" y="274772"/>
                  </a:moveTo>
                  <a:lnTo>
                    <a:pt x="1734724" y="274772"/>
                  </a:lnTo>
                  <a:lnTo>
                    <a:pt x="1783246" y="277045"/>
                  </a:lnTo>
                  <a:lnTo>
                    <a:pt x="1828921" y="283850"/>
                  </a:lnTo>
                  <a:lnTo>
                    <a:pt x="1871571" y="295166"/>
                  </a:lnTo>
                  <a:lnTo>
                    <a:pt x="1911013" y="310975"/>
                  </a:lnTo>
                  <a:lnTo>
                    <a:pt x="1947069" y="331256"/>
                  </a:lnTo>
                  <a:lnTo>
                    <a:pt x="1979558" y="355990"/>
                  </a:lnTo>
                  <a:lnTo>
                    <a:pt x="2008299" y="385155"/>
                  </a:lnTo>
                  <a:lnTo>
                    <a:pt x="2033113" y="418733"/>
                  </a:lnTo>
                  <a:lnTo>
                    <a:pt x="2053819" y="456703"/>
                  </a:lnTo>
                  <a:lnTo>
                    <a:pt x="2070238" y="499046"/>
                  </a:lnTo>
                  <a:lnTo>
                    <a:pt x="2082188" y="545741"/>
                  </a:lnTo>
                  <a:lnTo>
                    <a:pt x="2089491" y="596769"/>
                  </a:lnTo>
                  <a:lnTo>
                    <a:pt x="2091965" y="652109"/>
                  </a:lnTo>
                  <a:lnTo>
                    <a:pt x="2089581" y="707907"/>
                  </a:lnTo>
                  <a:lnTo>
                    <a:pt x="2082518" y="759442"/>
                  </a:lnTo>
                  <a:lnTo>
                    <a:pt x="2070912" y="806680"/>
                  </a:lnTo>
                  <a:lnTo>
                    <a:pt x="2054898" y="849585"/>
                  </a:lnTo>
                  <a:lnTo>
                    <a:pt x="2034611" y="888122"/>
                  </a:lnTo>
                  <a:lnTo>
                    <a:pt x="2010187" y="922257"/>
                  </a:lnTo>
                  <a:lnTo>
                    <a:pt x="1981760" y="951954"/>
                  </a:lnTo>
                  <a:lnTo>
                    <a:pt x="1949466" y="977178"/>
                  </a:lnTo>
                  <a:lnTo>
                    <a:pt x="1913441" y="997895"/>
                  </a:lnTo>
                  <a:lnTo>
                    <a:pt x="1873818" y="1014069"/>
                  </a:lnTo>
                  <a:lnTo>
                    <a:pt x="1830735" y="1025665"/>
                  </a:lnTo>
                  <a:lnTo>
                    <a:pt x="1784325" y="1032648"/>
                  </a:lnTo>
                  <a:lnTo>
                    <a:pt x="1734724" y="1034984"/>
                  </a:lnTo>
                  <a:lnTo>
                    <a:pt x="2321937" y="1034984"/>
                  </a:lnTo>
                  <a:lnTo>
                    <a:pt x="2353466" y="979895"/>
                  </a:lnTo>
                  <a:lnTo>
                    <a:pt x="2371709" y="939245"/>
                  </a:lnTo>
                  <a:lnTo>
                    <a:pt x="2387302" y="896471"/>
                  </a:lnTo>
                  <a:lnTo>
                    <a:pt x="2400187" y="851613"/>
                  </a:lnTo>
                  <a:lnTo>
                    <a:pt x="2410308" y="804708"/>
                  </a:lnTo>
                  <a:lnTo>
                    <a:pt x="2417607" y="755797"/>
                  </a:lnTo>
                  <a:lnTo>
                    <a:pt x="2422029" y="704918"/>
                  </a:lnTo>
                  <a:lnTo>
                    <a:pt x="2423515" y="652109"/>
                  </a:lnTo>
                  <a:lnTo>
                    <a:pt x="2422029" y="599331"/>
                  </a:lnTo>
                  <a:lnTo>
                    <a:pt x="2417607" y="548539"/>
                  </a:lnTo>
                  <a:lnTo>
                    <a:pt x="2410308" y="499767"/>
                  </a:lnTo>
                  <a:lnTo>
                    <a:pt x="2400187" y="453049"/>
                  </a:lnTo>
                  <a:lnTo>
                    <a:pt x="2387302" y="408418"/>
                  </a:lnTo>
                  <a:lnTo>
                    <a:pt x="2371709" y="365907"/>
                  </a:lnTo>
                  <a:lnTo>
                    <a:pt x="2353466" y="325550"/>
                  </a:lnTo>
                  <a:lnTo>
                    <a:pt x="2332630" y="287380"/>
                  </a:lnTo>
                  <a:lnTo>
                    <a:pt x="2324433" y="274772"/>
                  </a:lnTo>
                  <a:close/>
                </a:path>
                <a:path w="2423795" h="1310005">
                  <a:moveTo>
                    <a:pt x="782200" y="0"/>
                  </a:moveTo>
                  <a:lnTo>
                    <a:pt x="445146" y="0"/>
                  </a:lnTo>
                  <a:lnTo>
                    <a:pt x="0" y="1309773"/>
                  </a:lnTo>
                  <a:lnTo>
                    <a:pt x="329732" y="1309773"/>
                  </a:lnTo>
                  <a:lnTo>
                    <a:pt x="408498" y="1034984"/>
                  </a:lnTo>
                  <a:lnTo>
                    <a:pt x="1133942" y="1034984"/>
                  </a:lnTo>
                  <a:lnTo>
                    <a:pt x="1046788" y="778539"/>
                  </a:lnTo>
                  <a:lnTo>
                    <a:pt x="483612" y="778539"/>
                  </a:lnTo>
                  <a:lnTo>
                    <a:pt x="558718" y="523887"/>
                  </a:lnTo>
                  <a:lnTo>
                    <a:pt x="577068" y="453910"/>
                  </a:lnTo>
                  <a:lnTo>
                    <a:pt x="594210" y="380327"/>
                  </a:lnTo>
                  <a:lnTo>
                    <a:pt x="606885" y="322199"/>
                  </a:lnTo>
                  <a:lnTo>
                    <a:pt x="611834" y="298587"/>
                  </a:lnTo>
                  <a:lnTo>
                    <a:pt x="883676" y="298587"/>
                  </a:lnTo>
                  <a:lnTo>
                    <a:pt x="782200" y="0"/>
                  </a:lnTo>
                  <a:close/>
                </a:path>
                <a:path w="2423795" h="1310005">
                  <a:moveTo>
                    <a:pt x="1133942" y="1034984"/>
                  </a:moveTo>
                  <a:lnTo>
                    <a:pt x="817005" y="1034984"/>
                  </a:lnTo>
                  <a:lnTo>
                    <a:pt x="897606" y="1309773"/>
                  </a:lnTo>
                  <a:lnTo>
                    <a:pt x="1227330" y="1309773"/>
                  </a:lnTo>
                  <a:lnTo>
                    <a:pt x="1133942" y="1034984"/>
                  </a:lnTo>
                  <a:close/>
                </a:path>
                <a:path w="2423795" h="1310005">
                  <a:moveTo>
                    <a:pt x="883676" y="298587"/>
                  </a:moveTo>
                  <a:lnTo>
                    <a:pt x="615495" y="298587"/>
                  </a:lnTo>
                  <a:lnTo>
                    <a:pt x="632817" y="382474"/>
                  </a:lnTo>
                  <a:lnTo>
                    <a:pt x="644125" y="433905"/>
                  </a:lnTo>
                  <a:lnTo>
                    <a:pt x="654402" y="474002"/>
                  </a:lnTo>
                  <a:lnTo>
                    <a:pt x="668628" y="523887"/>
                  </a:lnTo>
                  <a:lnTo>
                    <a:pt x="741891" y="778539"/>
                  </a:lnTo>
                  <a:lnTo>
                    <a:pt x="1046788" y="778539"/>
                  </a:lnTo>
                  <a:lnTo>
                    <a:pt x="883676" y="298587"/>
                  </a:lnTo>
                  <a:close/>
                </a:path>
              </a:pathLst>
            </a:custGeom>
            <a:solidFill>
              <a:srgbClr val="003399"/>
            </a:solidFill>
          </p:spPr>
          <p:txBody>
            <a:bodyPr wrap="square" lIns="0" tIns="0" rIns="0" bIns="0" rtlCol="0"/>
            <a:lstStyle/>
            <a:p>
              <a:endParaRPr/>
            </a:p>
          </p:txBody>
        </p:sp>
        <p:sp>
          <p:nvSpPr>
            <p:cNvPr id="14" name="object 46">
              <a:extLst>
                <a:ext uri="{FF2B5EF4-FFF2-40B4-BE49-F238E27FC236}">
                  <a16:creationId xmlns:a16="http://schemas.microsoft.com/office/drawing/2014/main" xmlns="" id="{4D45BA01-ABCF-45F4-A04B-16219267F443}"/>
                </a:ext>
              </a:extLst>
            </p:cNvPr>
            <p:cNvSpPr/>
            <p:nvPr/>
          </p:nvSpPr>
          <p:spPr>
            <a:xfrm>
              <a:off x="5738321" y="17089704"/>
              <a:ext cx="3926204" cy="0"/>
            </a:xfrm>
            <a:custGeom>
              <a:avLst/>
              <a:gdLst/>
              <a:ahLst/>
              <a:cxnLst/>
              <a:rect l="l" t="t" r="r" b="b"/>
              <a:pathLst>
                <a:path w="3926204">
                  <a:moveTo>
                    <a:pt x="0" y="0"/>
                  </a:moveTo>
                  <a:lnTo>
                    <a:pt x="3926129" y="0"/>
                  </a:lnTo>
                </a:path>
              </a:pathLst>
            </a:custGeom>
            <a:ln w="40752">
              <a:solidFill>
                <a:srgbClr val="003399"/>
              </a:solidFill>
            </a:ln>
          </p:spPr>
          <p:txBody>
            <a:bodyPr wrap="square" lIns="0" tIns="0" rIns="0" bIns="0" rtlCol="0"/>
            <a:lstStyle/>
            <a:p>
              <a:endParaRPr/>
            </a:p>
          </p:txBody>
        </p:sp>
        <p:sp>
          <p:nvSpPr>
            <p:cNvPr id="15" name="object 47">
              <a:extLst>
                <a:ext uri="{FF2B5EF4-FFF2-40B4-BE49-F238E27FC236}">
                  <a16:creationId xmlns:a16="http://schemas.microsoft.com/office/drawing/2014/main" xmlns="" id="{733AB95D-DF91-4ABF-8853-71574EB95904}"/>
                </a:ext>
              </a:extLst>
            </p:cNvPr>
            <p:cNvSpPr/>
            <p:nvPr/>
          </p:nvSpPr>
          <p:spPr>
            <a:xfrm>
              <a:off x="7464267" y="12946325"/>
              <a:ext cx="457834" cy="435609"/>
            </a:xfrm>
            <a:custGeom>
              <a:avLst/>
              <a:gdLst/>
              <a:ahLst/>
              <a:cxnLst/>
              <a:rect l="l" t="t" r="r" b="b"/>
              <a:pathLst>
                <a:path w="457834" h="435609">
                  <a:moveTo>
                    <a:pt x="228650" y="0"/>
                  </a:moveTo>
                  <a:lnTo>
                    <a:pt x="168396" y="157741"/>
                  </a:lnTo>
                  <a:lnTo>
                    <a:pt x="0" y="166512"/>
                  </a:lnTo>
                  <a:lnTo>
                    <a:pt x="131371" y="272418"/>
                  </a:lnTo>
                  <a:lnTo>
                    <a:pt x="87553" y="435387"/>
                  </a:lnTo>
                  <a:lnTo>
                    <a:pt x="228977" y="343235"/>
                  </a:lnTo>
                  <a:lnTo>
                    <a:pt x="345526" y="343235"/>
                  </a:lnTo>
                  <a:lnTo>
                    <a:pt x="326331" y="272251"/>
                  </a:lnTo>
                  <a:lnTo>
                    <a:pt x="457519" y="166101"/>
                  </a:lnTo>
                  <a:lnTo>
                    <a:pt x="289046" y="157599"/>
                  </a:lnTo>
                  <a:lnTo>
                    <a:pt x="228650" y="0"/>
                  </a:lnTo>
                  <a:close/>
                </a:path>
                <a:path w="457834" h="435609">
                  <a:moveTo>
                    <a:pt x="345526" y="343235"/>
                  </a:moveTo>
                  <a:lnTo>
                    <a:pt x="228977" y="343235"/>
                  </a:lnTo>
                  <a:lnTo>
                    <a:pt x="370367" y="435102"/>
                  </a:lnTo>
                  <a:lnTo>
                    <a:pt x="345526" y="343235"/>
                  </a:lnTo>
                  <a:close/>
                </a:path>
              </a:pathLst>
            </a:custGeom>
            <a:solidFill>
              <a:srgbClr val="003399"/>
            </a:solidFill>
          </p:spPr>
          <p:txBody>
            <a:bodyPr wrap="square" lIns="0" tIns="0" rIns="0" bIns="0" rtlCol="0"/>
            <a:lstStyle/>
            <a:p>
              <a:endParaRPr/>
            </a:p>
          </p:txBody>
        </p:sp>
        <p:sp>
          <p:nvSpPr>
            <p:cNvPr id="17" name="object 48">
              <a:extLst>
                <a:ext uri="{FF2B5EF4-FFF2-40B4-BE49-F238E27FC236}">
                  <a16:creationId xmlns:a16="http://schemas.microsoft.com/office/drawing/2014/main" xmlns="" id="{4E2BC802-9B63-47A9-B8FF-50E62D425EDE}"/>
                </a:ext>
              </a:extLst>
            </p:cNvPr>
            <p:cNvSpPr/>
            <p:nvPr/>
          </p:nvSpPr>
          <p:spPr>
            <a:xfrm>
              <a:off x="9186595" y="14648322"/>
              <a:ext cx="436245" cy="457834"/>
            </a:xfrm>
            <a:custGeom>
              <a:avLst/>
              <a:gdLst/>
              <a:ahLst/>
              <a:cxnLst/>
              <a:rect l="l" t="t" r="r" b="b"/>
              <a:pathLst>
                <a:path w="436245" h="457834">
                  <a:moveTo>
                    <a:pt x="277002" y="326817"/>
                  </a:moveTo>
                  <a:lnTo>
                    <a:pt x="164325" y="326817"/>
                  </a:lnTo>
                  <a:lnTo>
                    <a:pt x="271145" y="457452"/>
                  </a:lnTo>
                  <a:lnTo>
                    <a:pt x="277002" y="326817"/>
                  </a:lnTo>
                  <a:close/>
                </a:path>
                <a:path w="436245" h="457834">
                  <a:moveTo>
                    <a:pt x="0" y="88918"/>
                  </a:moveTo>
                  <a:lnTo>
                    <a:pt x="92839" y="229848"/>
                  </a:lnTo>
                  <a:lnTo>
                    <a:pt x="1717" y="371749"/>
                  </a:lnTo>
                  <a:lnTo>
                    <a:pt x="164325" y="326817"/>
                  </a:lnTo>
                  <a:lnTo>
                    <a:pt x="277002" y="326817"/>
                  </a:lnTo>
                  <a:lnTo>
                    <a:pt x="278701" y="288921"/>
                  </a:lnTo>
                  <a:lnTo>
                    <a:pt x="436083" y="227762"/>
                  </a:lnTo>
                  <a:lnTo>
                    <a:pt x="278006" y="168262"/>
                  </a:lnTo>
                  <a:lnTo>
                    <a:pt x="275921" y="131815"/>
                  </a:lnTo>
                  <a:lnTo>
                    <a:pt x="163111" y="131815"/>
                  </a:lnTo>
                  <a:lnTo>
                    <a:pt x="0" y="88918"/>
                  </a:lnTo>
                  <a:close/>
                </a:path>
                <a:path w="436245" h="457834">
                  <a:moveTo>
                    <a:pt x="268381" y="0"/>
                  </a:moveTo>
                  <a:lnTo>
                    <a:pt x="163111" y="131815"/>
                  </a:lnTo>
                  <a:lnTo>
                    <a:pt x="275921" y="131815"/>
                  </a:lnTo>
                  <a:lnTo>
                    <a:pt x="268381" y="0"/>
                  </a:lnTo>
                  <a:close/>
                </a:path>
              </a:pathLst>
            </a:custGeom>
            <a:solidFill>
              <a:srgbClr val="003399"/>
            </a:solidFill>
          </p:spPr>
          <p:txBody>
            <a:bodyPr wrap="square" lIns="0" tIns="0" rIns="0" bIns="0" rtlCol="0"/>
            <a:lstStyle/>
            <a:p>
              <a:endParaRPr/>
            </a:p>
          </p:txBody>
        </p:sp>
        <p:sp>
          <p:nvSpPr>
            <p:cNvPr id="22" name="object 49">
              <a:extLst>
                <a:ext uri="{FF2B5EF4-FFF2-40B4-BE49-F238E27FC236}">
                  <a16:creationId xmlns:a16="http://schemas.microsoft.com/office/drawing/2014/main" xmlns="" id="{898D34AB-CD23-459A-8A3B-87F87F399019}"/>
                </a:ext>
              </a:extLst>
            </p:cNvPr>
            <p:cNvSpPr/>
            <p:nvPr/>
          </p:nvSpPr>
          <p:spPr>
            <a:xfrm>
              <a:off x="8916999" y="15507118"/>
              <a:ext cx="448309" cy="455295"/>
            </a:xfrm>
            <a:custGeom>
              <a:avLst/>
              <a:gdLst/>
              <a:ahLst/>
              <a:cxnLst/>
              <a:rect l="l" t="t" r="r" b="b"/>
              <a:pathLst>
                <a:path w="448309" h="455294">
                  <a:moveTo>
                    <a:pt x="140092" y="0"/>
                  </a:moveTo>
                  <a:lnTo>
                    <a:pt x="149926" y="168430"/>
                  </a:lnTo>
                  <a:lnTo>
                    <a:pt x="0" y="245596"/>
                  </a:lnTo>
                  <a:lnTo>
                    <a:pt x="163211" y="288225"/>
                  </a:lnTo>
                  <a:lnTo>
                    <a:pt x="190260" y="454763"/>
                  </a:lnTo>
                  <a:lnTo>
                    <a:pt x="281189" y="312685"/>
                  </a:lnTo>
                  <a:lnTo>
                    <a:pt x="426855" y="312685"/>
                  </a:lnTo>
                  <a:lnTo>
                    <a:pt x="341007" y="207884"/>
                  </a:lnTo>
                  <a:lnTo>
                    <a:pt x="385954" y="118857"/>
                  </a:lnTo>
                  <a:lnTo>
                    <a:pt x="259837" y="118857"/>
                  </a:lnTo>
                  <a:lnTo>
                    <a:pt x="140092" y="0"/>
                  </a:lnTo>
                  <a:close/>
                </a:path>
                <a:path w="448309" h="455294">
                  <a:moveTo>
                    <a:pt x="426855" y="312685"/>
                  </a:moveTo>
                  <a:lnTo>
                    <a:pt x="281189" y="312685"/>
                  </a:lnTo>
                  <a:lnTo>
                    <a:pt x="448078" y="338594"/>
                  </a:lnTo>
                  <a:lnTo>
                    <a:pt x="426855" y="312685"/>
                  </a:lnTo>
                  <a:close/>
                </a:path>
                <a:path w="448309" h="455294">
                  <a:moveTo>
                    <a:pt x="416959" y="57447"/>
                  </a:moveTo>
                  <a:lnTo>
                    <a:pt x="259837" y="118857"/>
                  </a:lnTo>
                  <a:lnTo>
                    <a:pt x="385954" y="118857"/>
                  </a:lnTo>
                  <a:lnTo>
                    <a:pt x="416959" y="57447"/>
                  </a:lnTo>
                  <a:close/>
                </a:path>
              </a:pathLst>
            </a:custGeom>
            <a:solidFill>
              <a:srgbClr val="003399"/>
            </a:solidFill>
          </p:spPr>
          <p:txBody>
            <a:bodyPr wrap="square" lIns="0" tIns="0" rIns="0" bIns="0" rtlCol="0"/>
            <a:lstStyle/>
            <a:p>
              <a:endParaRPr/>
            </a:p>
          </p:txBody>
        </p:sp>
        <p:sp>
          <p:nvSpPr>
            <p:cNvPr id="23" name="object 50">
              <a:extLst>
                <a:ext uri="{FF2B5EF4-FFF2-40B4-BE49-F238E27FC236}">
                  <a16:creationId xmlns:a16="http://schemas.microsoft.com/office/drawing/2014/main" xmlns="" id="{A16C2683-12A2-4AF9-8462-B4460F679E21}"/>
                </a:ext>
              </a:extLst>
            </p:cNvPr>
            <p:cNvSpPr/>
            <p:nvPr/>
          </p:nvSpPr>
          <p:spPr>
            <a:xfrm>
              <a:off x="7461848" y="16379815"/>
              <a:ext cx="457834" cy="436245"/>
            </a:xfrm>
            <a:custGeom>
              <a:avLst/>
              <a:gdLst/>
              <a:ahLst/>
              <a:cxnLst/>
              <a:rect l="l" t="t" r="r" b="b"/>
              <a:pathLst>
                <a:path w="457834" h="436244">
                  <a:moveTo>
                    <a:pt x="85903" y="1549"/>
                  </a:moveTo>
                  <a:lnTo>
                    <a:pt x="130701" y="164258"/>
                  </a:lnTo>
                  <a:lnTo>
                    <a:pt x="0" y="271003"/>
                  </a:lnTo>
                  <a:lnTo>
                    <a:pt x="168539" y="278592"/>
                  </a:lnTo>
                  <a:lnTo>
                    <a:pt x="229597" y="436057"/>
                  </a:lnTo>
                  <a:lnTo>
                    <a:pt x="289155" y="277972"/>
                  </a:lnTo>
                  <a:lnTo>
                    <a:pt x="457477" y="268540"/>
                  </a:lnTo>
                  <a:lnTo>
                    <a:pt x="325669" y="163077"/>
                  </a:lnTo>
                  <a:lnTo>
                    <a:pt x="344266" y="92738"/>
                  </a:lnTo>
                  <a:lnTo>
                    <a:pt x="227729" y="92738"/>
                  </a:lnTo>
                  <a:lnTo>
                    <a:pt x="85903" y="1549"/>
                  </a:lnTo>
                  <a:close/>
                </a:path>
                <a:path w="457834" h="436244">
                  <a:moveTo>
                    <a:pt x="368784" y="0"/>
                  </a:moveTo>
                  <a:lnTo>
                    <a:pt x="227729" y="92738"/>
                  </a:lnTo>
                  <a:lnTo>
                    <a:pt x="344266" y="92738"/>
                  </a:lnTo>
                  <a:lnTo>
                    <a:pt x="368784" y="0"/>
                  </a:lnTo>
                  <a:close/>
                </a:path>
              </a:pathLst>
            </a:custGeom>
            <a:solidFill>
              <a:srgbClr val="003399"/>
            </a:solidFill>
          </p:spPr>
          <p:txBody>
            <a:bodyPr wrap="square" lIns="0" tIns="0" rIns="0" bIns="0" rtlCol="0"/>
            <a:lstStyle/>
            <a:p>
              <a:endParaRPr/>
            </a:p>
          </p:txBody>
        </p:sp>
        <p:sp>
          <p:nvSpPr>
            <p:cNvPr id="24" name="object 51">
              <a:extLst>
                <a:ext uri="{FF2B5EF4-FFF2-40B4-BE49-F238E27FC236}">
                  <a16:creationId xmlns:a16="http://schemas.microsoft.com/office/drawing/2014/main" xmlns="" id="{A1861D4D-1BB3-44AC-860B-9DBE5E7FACCC}"/>
                </a:ext>
              </a:extLst>
            </p:cNvPr>
            <p:cNvSpPr/>
            <p:nvPr/>
          </p:nvSpPr>
          <p:spPr>
            <a:xfrm>
              <a:off x="6615689" y="16115360"/>
              <a:ext cx="454659" cy="448945"/>
            </a:xfrm>
            <a:custGeom>
              <a:avLst/>
              <a:gdLst/>
              <a:ahLst/>
              <a:cxnLst/>
              <a:rect l="l" t="t" r="r" b="b"/>
              <a:pathLst>
                <a:path w="454659" h="448944">
                  <a:moveTo>
                    <a:pt x="207951" y="0"/>
                  </a:moveTo>
                  <a:lnTo>
                    <a:pt x="166411" y="163588"/>
                  </a:lnTo>
                  <a:lnTo>
                    <a:pt x="0" y="191516"/>
                  </a:lnTo>
                  <a:lnTo>
                    <a:pt x="142638" y="281708"/>
                  </a:lnTo>
                  <a:lnTo>
                    <a:pt x="117793" y="448631"/>
                  </a:lnTo>
                  <a:lnTo>
                    <a:pt x="247808" y="340865"/>
                  </a:lnTo>
                  <a:lnTo>
                    <a:pt x="368936" y="340865"/>
                  </a:lnTo>
                  <a:lnTo>
                    <a:pt x="336425" y="259066"/>
                  </a:lnTo>
                  <a:lnTo>
                    <a:pt x="443896" y="149490"/>
                  </a:lnTo>
                  <a:lnTo>
                    <a:pt x="286081" y="149490"/>
                  </a:lnTo>
                  <a:lnTo>
                    <a:pt x="207951" y="0"/>
                  </a:lnTo>
                  <a:close/>
                </a:path>
                <a:path w="454659" h="448944">
                  <a:moveTo>
                    <a:pt x="368936" y="340865"/>
                  </a:moveTo>
                  <a:lnTo>
                    <a:pt x="247808" y="340865"/>
                  </a:lnTo>
                  <a:lnTo>
                    <a:pt x="398731" y="415828"/>
                  </a:lnTo>
                  <a:lnTo>
                    <a:pt x="368936" y="340865"/>
                  </a:lnTo>
                  <a:close/>
                </a:path>
                <a:path w="454659" h="448944">
                  <a:moveTo>
                    <a:pt x="454511" y="138668"/>
                  </a:moveTo>
                  <a:lnTo>
                    <a:pt x="286081" y="149490"/>
                  </a:lnTo>
                  <a:lnTo>
                    <a:pt x="443896" y="149490"/>
                  </a:lnTo>
                  <a:lnTo>
                    <a:pt x="454511" y="138668"/>
                  </a:lnTo>
                  <a:close/>
                </a:path>
              </a:pathLst>
            </a:custGeom>
            <a:solidFill>
              <a:srgbClr val="003399"/>
            </a:solidFill>
          </p:spPr>
          <p:txBody>
            <a:bodyPr wrap="square" lIns="0" tIns="0" rIns="0" bIns="0" rtlCol="0"/>
            <a:lstStyle/>
            <a:p>
              <a:endParaRPr/>
            </a:p>
          </p:txBody>
        </p:sp>
        <p:sp>
          <p:nvSpPr>
            <p:cNvPr id="25" name="object 52">
              <a:extLst>
                <a:ext uri="{FF2B5EF4-FFF2-40B4-BE49-F238E27FC236}">
                  <a16:creationId xmlns:a16="http://schemas.microsoft.com/office/drawing/2014/main" xmlns="" id="{069167EC-DAD2-4CC1-9140-6BC8A96DA5FA}"/>
                </a:ext>
              </a:extLst>
            </p:cNvPr>
            <p:cNvSpPr/>
            <p:nvPr/>
          </p:nvSpPr>
          <p:spPr>
            <a:xfrm>
              <a:off x="6026109" y="15526494"/>
              <a:ext cx="446405" cy="455930"/>
            </a:xfrm>
            <a:custGeom>
              <a:avLst/>
              <a:gdLst/>
              <a:ahLst/>
              <a:cxnLst/>
              <a:rect l="l" t="t" r="r" b="b"/>
              <a:pathLst>
                <a:path w="446404" h="455930">
                  <a:moveTo>
                    <a:pt x="279964" y="315902"/>
                  </a:moveTo>
                  <a:lnTo>
                    <a:pt x="166378" y="315902"/>
                  </a:lnTo>
                  <a:lnTo>
                    <a:pt x="260389" y="455826"/>
                  </a:lnTo>
                  <a:lnTo>
                    <a:pt x="279964" y="315902"/>
                  </a:lnTo>
                  <a:close/>
                </a:path>
                <a:path w="446404" h="455930">
                  <a:moveTo>
                    <a:pt x="24769" y="63729"/>
                  </a:moveTo>
                  <a:lnTo>
                    <a:pt x="104181" y="212550"/>
                  </a:lnTo>
                  <a:lnTo>
                    <a:pt x="0" y="345413"/>
                  </a:lnTo>
                  <a:lnTo>
                    <a:pt x="166378" y="315902"/>
                  </a:lnTo>
                  <a:lnTo>
                    <a:pt x="279964" y="315902"/>
                  </a:lnTo>
                  <a:lnTo>
                    <a:pt x="283760" y="288761"/>
                  </a:lnTo>
                  <a:lnTo>
                    <a:pt x="445992" y="242455"/>
                  </a:lnTo>
                  <a:lnTo>
                    <a:pt x="294223" y="168614"/>
                  </a:lnTo>
                  <a:lnTo>
                    <a:pt x="295909" y="121663"/>
                  </a:lnTo>
                  <a:lnTo>
                    <a:pt x="183257" y="121663"/>
                  </a:lnTo>
                  <a:lnTo>
                    <a:pt x="24769" y="63729"/>
                  </a:lnTo>
                  <a:close/>
                </a:path>
                <a:path w="446404" h="455930">
                  <a:moveTo>
                    <a:pt x="300279" y="0"/>
                  </a:moveTo>
                  <a:lnTo>
                    <a:pt x="183257" y="121663"/>
                  </a:lnTo>
                  <a:lnTo>
                    <a:pt x="295909" y="121663"/>
                  </a:lnTo>
                  <a:lnTo>
                    <a:pt x="300279" y="0"/>
                  </a:lnTo>
                  <a:close/>
                </a:path>
              </a:pathLst>
            </a:custGeom>
            <a:solidFill>
              <a:srgbClr val="003399"/>
            </a:solidFill>
          </p:spPr>
          <p:txBody>
            <a:bodyPr wrap="square" lIns="0" tIns="0" rIns="0" bIns="0" rtlCol="0"/>
            <a:lstStyle/>
            <a:p>
              <a:endParaRPr/>
            </a:p>
          </p:txBody>
        </p:sp>
        <p:sp>
          <p:nvSpPr>
            <p:cNvPr id="26" name="object 53">
              <a:extLst>
                <a:ext uri="{FF2B5EF4-FFF2-40B4-BE49-F238E27FC236}">
                  <a16:creationId xmlns:a16="http://schemas.microsoft.com/office/drawing/2014/main" xmlns="" id="{85F17B32-3BF1-4BD9-A6CD-A54203F0B56C}"/>
                </a:ext>
              </a:extLst>
            </p:cNvPr>
            <p:cNvSpPr/>
            <p:nvPr/>
          </p:nvSpPr>
          <p:spPr>
            <a:xfrm>
              <a:off x="5753134" y="14655737"/>
              <a:ext cx="436245" cy="457834"/>
            </a:xfrm>
            <a:custGeom>
              <a:avLst/>
              <a:gdLst/>
              <a:ahLst/>
              <a:cxnLst/>
              <a:rect l="l" t="t" r="r" b="b"/>
              <a:pathLst>
                <a:path w="436245" h="457834">
                  <a:moveTo>
                    <a:pt x="165054" y="0"/>
                  </a:moveTo>
                  <a:lnTo>
                    <a:pt x="157456" y="168572"/>
                  </a:lnTo>
                  <a:lnTo>
                    <a:pt x="0" y="229655"/>
                  </a:lnTo>
                  <a:lnTo>
                    <a:pt x="158152" y="289189"/>
                  </a:lnTo>
                  <a:lnTo>
                    <a:pt x="167701" y="457527"/>
                  </a:lnTo>
                  <a:lnTo>
                    <a:pt x="273013" y="325711"/>
                  </a:lnTo>
                  <a:lnTo>
                    <a:pt x="407849" y="325711"/>
                  </a:lnTo>
                  <a:lnTo>
                    <a:pt x="343319" y="227704"/>
                  </a:lnTo>
                  <a:lnTo>
                    <a:pt x="405576" y="130743"/>
                  </a:lnTo>
                  <a:lnTo>
                    <a:pt x="271840" y="130743"/>
                  </a:lnTo>
                  <a:lnTo>
                    <a:pt x="165054" y="0"/>
                  </a:lnTo>
                  <a:close/>
                </a:path>
                <a:path w="436245" h="457834">
                  <a:moveTo>
                    <a:pt x="407849" y="325711"/>
                  </a:moveTo>
                  <a:lnTo>
                    <a:pt x="273013" y="325711"/>
                  </a:lnTo>
                  <a:lnTo>
                    <a:pt x="436116" y="368642"/>
                  </a:lnTo>
                  <a:lnTo>
                    <a:pt x="407849" y="325711"/>
                  </a:lnTo>
                  <a:close/>
                </a:path>
                <a:path w="436245" h="457834">
                  <a:moveTo>
                    <a:pt x="434432" y="85802"/>
                  </a:moveTo>
                  <a:lnTo>
                    <a:pt x="271840" y="130743"/>
                  </a:lnTo>
                  <a:lnTo>
                    <a:pt x="405576" y="130743"/>
                  </a:lnTo>
                  <a:lnTo>
                    <a:pt x="434432" y="85802"/>
                  </a:lnTo>
                  <a:close/>
                </a:path>
              </a:pathLst>
            </a:custGeom>
            <a:solidFill>
              <a:srgbClr val="003399"/>
            </a:solidFill>
          </p:spPr>
          <p:txBody>
            <a:bodyPr wrap="square" lIns="0" tIns="0" rIns="0" bIns="0" rtlCol="0"/>
            <a:lstStyle/>
            <a:p>
              <a:endParaRPr/>
            </a:p>
          </p:txBody>
        </p:sp>
        <p:sp>
          <p:nvSpPr>
            <p:cNvPr id="27" name="object 54">
              <a:extLst>
                <a:ext uri="{FF2B5EF4-FFF2-40B4-BE49-F238E27FC236}">
                  <a16:creationId xmlns:a16="http://schemas.microsoft.com/office/drawing/2014/main" xmlns="" id="{44205083-0C31-4601-96FE-415891A0D859}"/>
                </a:ext>
              </a:extLst>
            </p:cNvPr>
            <p:cNvSpPr/>
            <p:nvPr/>
          </p:nvSpPr>
          <p:spPr>
            <a:xfrm>
              <a:off x="6008823" y="13803110"/>
              <a:ext cx="448309" cy="455295"/>
            </a:xfrm>
            <a:custGeom>
              <a:avLst/>
              <a:gdLst/>
              <a:ahLst/>
              <a:cxnLst/>
              <a:rect l="l" t="t" r="r" b="b"/>
              <a:pathLst>
                <a:path w="448310" h="455294">
                  <a:moveTo>
                    <a:pt x="301553" y="336107"/>
                  </a:moveTo>
                  <a:lnTo>
                    <a:pt x="188727" y="336107"/>
                  </a:lnTo>
                  <a:lnTo>
                    <a:pt x="308681" y="454721"/>
                  </a:lnTo>
                  <a:lnTo>
                    <a:pt x="301553" y="336107"/>
                  </a:lnTo>
                  <a:close/>
                </a:path>
                <a:path w="448310" h="455294">
                  <a:moveTo>
                    <a:pt x="0" y="116687"/>
                  </a:moveTo>
                  <a:lnTo>
                    <a:pt x="107372" y="247171"/>
                  </a:lnTo>
                  <a:lnTo>
                    <a:pt x="31672" y="397818"/>
                  </a:lnTo>
                  <a:lnTo>
                    <a:pt x="188727" y="336107"/>
                  </a:lnTo>
                  <a:lnTo>
                    <a:pt x="301553" y="336107"/>
                  </a:lnTo>
                  <a:lnTo>
                    <a:pt x="298554" y="286190"/>
                  </a:lnTo>
                  <a:lnTo>
                    <a:pt x="448304" y="208730"/>
                  </a:lnTo>
                  <a:lnTo>
                    <a:pt x="284908" y="166528"/>
                  </a:lnTo>
                  <a:lnTo>
                    <a:pt x="280924" y="142261"/>
                  </a:lnTo>
                  <a:lnTo>
                    <a:pt x="166931" y="142261"/>
                  </a:lnTo>
                  <a:lnTo>
                    <a:pt x="0" y="116687"/>
                  </a:lnTo>
                  <a:close/>
                </a:path>
                <a:path w="448310" h="455294">
                  <a:moveTo>
                    <a:pt x="257567" y="0"/>
                  </a:moveTo>
                  <a:lnTo>
                    <a:pt x="166931" y="142261"/>
                  </a:lnTo>
                  <a:lnTo>
                    <a:pt x="280924" y="142261"/>
                  </a:lnTo>
                  <a:lnTo>
                    <a:pt x="257567" y="0"/>
                  </a:lnTo>
                  <a:close/>
                </a:path>
              </a:pathLst>
            </a:custGeom>
            <a:solidFill>
              <a:srgbClr val="003399"/>
            </a:solidFill>
          </p:spPr>
          <p:txBody>
            <a:bodyPr wrap="square" lIns="0" tIns="0" rIns="0" bIns="0" rtlCol="0"/>
            <a:lstStyle/>
            <a:p>
              <a:endParaRPr/>
            </a:p>
          </p:txBody>
        </p:sp>
        <p:sp>
          <p:nvSpPr>
            <p:cNvPr id="28" name="object 55">
              <a:extLst>
                <a:ext uri="{FF2B5EF4-FFF2-40B4-BE49-F238E27FC236}">
                  <a16:creationId xmlns:a16="http://schemas.microsoft.com/office/drawing/2014/main" xmlns="" id="{A1913A69-1B7C-4947-8B0E-D051F1B4C801}"/>
                </a:ext>
              </a:extLst>
            </p:cNvPr>
            <p:cNvSpPr/>
            <p:nvPr/>
          </p:nvSpPr>
          <p:spPr>
            <a:xfrm>
              <a:off x="6607430" y="13204825"/>
              <a:ext cx="455295" cy="447675"/>
            </a:xfrm>
            <a:custGeom>
              <a:avLst/>
              <a:gdLst/>
              <a:ahLst/>
              <a:cxnLst/>
              <a:rect l="l" t="t" r="r" b="b"/>
              <a:pathLst>
                <a:path w="455295" h="447675">
                  <a:moveTo>
                    <a:pt x="114308" y="0"/>
                  </a:moveTo>
                  <a:lnTo>
                    <a:pt x="141315" y="166813"/>
                  </a:lnTo>
                  <a:lnTo>
                    <a:pt x="0" y="258781"/>
                  </a:lnTo>
                  <a:lnTo>
                    <a:pt x="166746" y="284598"/>
                  </a:lnTo>
                  <a:lnTo>
                    <a:pt x="210598" y="447508"/>
                  </a:lnTo>
                  <a:lnTo>
                    <a:pt x="286776" y="296853"/>
                  </a:lnTo>
                  <a:lnTo>
                    <a:pt x="446576" y="296853"/>
                  </a:lnTo>
                  <a:lnTo>
                    <a:pt x="335286" y="186582"/>
                  </a:lnTo>
                  <a:lnTo>
                    <a:pt x="366021" y="106183"/>
                  </a:lnTo>
                  <a:lnTo>
                    <a:pt x="245605" y="106183"/>
                  </a:lnTo>
                  <a:lnTo>
                    <a:pt x="114308" y="0"/>
                  </a:lnTo>
                  <a:close/>
                </a:path>
                <a:path w="455295" h="447675">
                  <a:moveTo>
                    <a:pt x="446576" y="296853"/>
                  </a:moveTo>
                  <a:lnTo>
                    <a:pt x="286776" y="296853"/>
                  </a:lnTo>
                  <a:lnTo>
                    <a:pt x="455140" y="305339"/>
                  </a:lnTo>
                  <a:lnTo>
                    <a:pt x="446576" y="296853"/>
                  </a:lnTo>
                  <a:close/>
                </a:path>
                <a:path w="455295" h="447675">
                  <a:moveTo>
                    <a:pt x="395539" y="28966"/>
                  </a:moveTo>
                  <a:lnTo>
                    <a:pt x="245605" y="106183"/>
                  </a:lnTo>
                  <a:lnTo>
                    <a:pt x="366021" y="106183"/>
                  </a:lnTo>
                  <a:lnTo>
                    <a:pt x="395539" y="28966"/>
                  </a:lnTo>
                  <a:close/>
                </a:path>
              </a:pathLst>
            </a:custGeom>
            <a:solidFill>
              <a:srgbClr val="003399"/>
            </a:solidFill>
          </p:spPr>
          <p:txBody>
            <a:bodyPr wrap="square" lIns="0" tIns="0" rIns="0" bIns="0" rtlCol="0"/>
            <a:lstStyle/>
            <a:p>
              <a:endParaRPr/>
            </a:p>
          </p:txBody>
        </p:sp>
        <p:sp>
          <p:nvSpPr>
            <p:cNvPr id="29" name="object 56">
              <a:extLst>
                <a:ext uri="{FF2B5EF4-FFF2-40B4-BE49-F238E27FC236}">
                  <a16:creationId xmlns:a16="http://schemas.microsoft.com/office/drawing/2014/main" xmlns="" id="{AC3FEC33-7C4A-4D2D-8683-03054D2AA2AC}"/>
                </a:ext>
              </a:extLst>
            </p:cNvPr>
            <p:cNvSpPr/>
            <p:nvPr/>
          </p:nvSpPr>
          <p:spPr>
            <a:xfrm>
              <a:off x="6531439" y="13210486"/>
              <a:ext cx="3078385" cy="3726956"/>
            </a:xfrm>
            <a:prstGeom prst="rect">
              <a:avLst/>
            </a:prstGeom>
            <a:blipFill>
              <a:blip r:embed="rId3" cstate="print"/>
              <a:stretch>
                <a:fillRect/>
              </a:stretch>
            </a:blipFill>
          </p:spPr>
          <p:txBody>
            <a:bodyPr wrap="square" lIns="0" tIns="0" rIns="0" bIns="0" rtlCol="0"/>
            <a:lstStyle/>
            <a:p>
              <a:endParaRPr/>
            </a:p>
          </p:txBody>
        </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Due contenuti">
    <p:spTree>
      <p:nvGrpSpPr>
        <p:cNvPr id="1" name=""/>
        <p:cNvGrpSpPr/>
        <p:nvPr/>
      </p:nvGrpSpPr>
      <p:grpSpPr>
        <a:xfrm>
          <a:off x="0" y="0"/>
          <a:ext cx="0" cy="0"/>
          <a:chOff x="0" y="0"/>
          <a:chExt cx="0" cy="0"/>
        </a:xfrm>
      </p:grpSpPr>
      <p:pic>
        <p:nvPicPr>
          <p:cNvPr id="15" name="Immagine 14">
            <a:extLst>
              <a:ext uri="{FF2B5EF4-FFF2-40B4-BE49-F238E27FC236}">
                <a16:creationId xmlns:a16="http://schemas.microsoft.com/office/drawing/2014/main" xmlns="" id="{F0161A18-B1AC-4250-8013-D0A1D2A4883B}"/>
              </a:ext>
            </a:extLst>
          </p:cNvPr>
          <p:cNvPicPr>
            <a:picLocks noChangeAspect="1"/>
          </p:cNvPicPr>
          <p:nvPr userDrawn="1"/>
        </p:nvPicPr>
        <p:blipFill>
          <a:blip r:embed="rId2"/>
          <a:stretch>
            <a:fillRect/>
          </a:stretch>
        </p:blipFill>
        <p:spPr>
          <a:xfrm rot="19703064">
            <a:off x="10231893" y="2407144"/>
            <a:ext cx="6162675" cy="5905500"/>
          </a:xfrm>
          <a:prstGeom prst="rect">
            <a:avLst/>
          </a:prstGeom>
        </p:spPr>
      </p:pic>
      <p:sp>
        <p:nvSpPr>
          <p:cNvPr id="17" name="Date Placeholder 3">
            <a:extLst>
              <a:ext uri="{FF2B5EF4-FFF2-40B4-BE49-F238E27FC236}">
                <a16:creationId xmlns:a16="http://schemas.microsoft.com/office/drawing/2014/main" xmlns="" id="{217269C5-BD52-4D05-BEE9-15B6643EB46D}"/>
              </a:ext>
            </a:extLst>
          </p:cNvPr>
          <p:cNvSpPr>
            <a:spLocks noGrp="1"/>
          </p:cNvSpPr>
          <p:nvPr>
            <p:ph type="dt" sz="half" idx="10"/>
          </p:nvPr>
        </p:nvSpPr>
        <p:spPr>
          <a:xfrm>
            <a:off x="9334626" y="6259082"/>
            <a:ext cx="1343706" cy="365125"/>
          </a:xfrm>
        </p:spPr>
        <p:txBody>
          <a:bodyPr/>
          <a:lstStyle>
            <a:lvl1pPr>
              <a:defRPr>
                <a:solidFill>
                  <a:schemeClr val="tx1"/>
                </a:solidFill>
              </a:defRPr>
            </a:lvl1pPr>
          </a:lstStyle>
          <a:p>
            <a:r>
              <a:rPr lang="it-IT"/>
              <a:t>29/09/2020</a:t>
            </a:r>
            <a:endParaRPr lang="en-US" dirty="0"/>
          </a:p>
        </p:txBody>
      </p:sp>
      <p:sp>
        <p:nvSpPr>
          <p:cNvPr id="18" name="Footer Placeholder 4">
            <a:extLst>
              <a:ext uri="{FF2B5EF4-FFF2-40B4-BE49-F238E27FC236}">
                <a16:creationId xmlns:a16="http://schemas.microsoft.com/office/drawing/2014/main" xmlns="" id="{25CD928E-A9B9-4DD9-B7D7-8A28001EE7E4}"/>
              </a:ext>
            </a:extLst>
          </p:cNvPr>
          <p:cNvSpPr>
            <a:spLocks noGrp="1"/>
          </p:cNvSpPr>
          <p:nvPr>
            <p:ph type="ftr" sz="quarter" idx="11"/>
          </p:nvPr>
        </p:nvSpPr>
        <p:spPr>
          <a:xfrm>
            <a:off x="451514" y="6259082"/>
            <a:ext cx="8644320" cy="365125"/>
          </a:xfrm>
        </p:spPr>
        <p:txBody>
          <a:bodyPr/>
          <a:lstStyle>
            <a:lvl1pPr>
              <a:defRPr>
                <a:solidFill>
                  <a:schemeClr val="tx1"/>
                </a:solidFill>
              </a:defRPr>
            </a:lvl1pPr>
          </a:lstStyle>
          <a:p>
            <a:r>
              <a:rPr lang="it-IT"/>
              <a:t>AGENZIA DELLE DOGANE E DEI MONOPOLI - PROVVISTE E DOTAZIONI DI BORDO - Aspetti doganali e fiscali</a:t>
            </a:r>
            <a:endParaRPr lang="en-US" dirty="0"/>
          </a:p>
        </p:txBody>
      </p:sp>
      <p:sp>
        <p:nvSpPr>
          <p:cNvPr id="19" name="Slide Number Placeholder 5">
            <a:extLst>
              <a:ext uri="{FF2B5EF4-FFF2-40B4-BE49-F238E27FC236}">
                <a16:creationId xmlns:a16="http://schemas.microsoft.com/office/drawing/2014/main" xmlns="" id="{F0BDB6E8-BCBA-4B85-865B-0326921ED279}"/>
              </a:ext>
            </a:extLst>
          </p:cNvPr>
          <p:cNvSpPr>
            <a:spLocks noGrp="1"/>
          </p:cNvSpPr>
          <p:nvPr>
            <p:ph type="sldNum" sz="quarter" idx="12"/>
          </p:nvPr>
        </p:nvSpPr>
        <p:spPr>
          <a:xfrm>
            <a:off x="10678331" y="6133608"/>
            <a:ext cx="1062155" cy="490599"/>
          </a:xfrm>
        </p:spPr>
        <p:txBody>
          <a:bodyPr/>
          <a:lstStyle>
            <a:lvl1pPr>
              <a:defRPr>
                <a:solidFill>
                  <a:schemeClr val="tx1"/>
                </a:solidFill>
              </a:defRPr>
            </a:lvl1pPr>
          </a:lstStyle>
          <a:p>
            <a:fld id="{D57F1E4F-1CFF-5643-939E-217C01CDF565}" type="slidenum">
              <a:rPr lang="en-US" smtClean="0"/>
              <a:pPr/>
              <a:t>‹N›</a:t>
            </a:fld>
            <a:endParaRPr lang="en-US" dirty="0"/>
          </a:p>
        </p:txBody>
      </p:sp>
      <p:cxnSp>
        <p:nvCxnSpPr>
          <p:cNvPr id="20" name="Connettore diritto 19">
            <a:extLst>
              <a:ext uri="{FF2B5EF4-FFF2-40B4-BE49-F238E27FC236}">
                <a16:creationId xmlns:a16="http://schemas.microsoft.com/office/drawing/2014/main" xmlns="" id="{80613556-6791-4B98-B7AC-4808030B8238}"/>
              </a:ext>
            </a:extLst>
          </p:cNvPr>
          <p:cNvCxnSpPr>
            <a:cxnSpLocks/>
          </p:cNvCxnSpPr>
          <p:nvPr userDrawn="1"/>
        </p:nvCxnSpPr>
        <p:spPr>
          <a:xfrm>
            <a:off x="239485" y="6111837"/>
            <a:ext cx="11501001" cy="0"/>
          </a:xfrm>
          <a:prstGeom prst="line">
            <a:avLst/>
          </a:prstGeom>
          <a:ln w="28575">
            <a:solidFill>
              <a:srgbClr val="6886C4"/>
            </a:solidFill>
          </a:ln>
        </p:spPr>
        <p:style>
          <a:lnRef idx="1">
            <a:schemeClr val="dk1"/>
          </a:lnRef>
          <a:fillRef idx="0">
            <a:schemeClr val="dk1"/>
          </a:fillRef>
          <a:effectRef idx="0">
            <a:schemeClr val="dk1"/>
          </a:effectRef>
          <a:fontRef idx="minor">
            <a:schemeClr val="tx1"/>
          </a:fontRef>
        </p:style>
      </p:cxnSp>
      <p:sp>
        <p:nvSpPr>
          <p:cNvPr id="22" name="Rettangolo 12">
            <a:extLst>
              <a:ext uri="{FF2B5EF4-FFF2-40B4-BE49-F238E27FC236}">
                <a16:creationId xmlns:a16="http://schemas.microsoft.com/office/drawing/2014/main" xmlns="" id="{D5B2411E-96E0-48D4-8015-A4E6B5C45546}"/>
              </a:ext>
            </a:extLst>
          </p:cNvPr>
          <p:cNvSpPr/>
          <p:nvPr userDrawn="1"/>
        </p:nvSpPr>
        <p:spPr>
          <a:xfrm>
            <a:off x="253038" y="0"/>
            <a:ext cx="892629" cy="119742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nvGrpSpPr>
          <p:cNvPr id="23" name="Group 22">
            <a:extLst>
              <a:ext uri="{FF2B5EF4-FFF2-40B4-BE49-F238E27FC236}">
                <a16:creationId xmlns:a16="http://schemas.microsoft.com/office/drawing/2014/main" xmlns="" id="{F0A5FE7C-D54D-4188-9D7B-E3A2CA8903F6}"/>
              </a:ext>
            </a:extLst>
          </p:cNvPr>
          <p:cNvGrpSpPr>
            <a:grpSpLocks noChangeAspect="1"/>
          </p:cNvGrpSpPr>
          <p:nvPr userDrawn="1"/>
        </p:nvGrpSpPr>
        <p:grpSpPr>
          <a:xfrm>
            <a:off x="345499" y="80904"/>
            <a:ext cx="707706" cy="1035621"/>
            <a:chOff x="5729731" y="12946325"/>
            <a:chExt cx="3934794" cy="5757967"/>
          </a:xfrm>
        </p:grpSpPr>
        <p:sp>
          <p:nvSpPr>
            <p:cNvPr id="24" name="object 44">
              <a:extLst>
                <a:ext uri="{FF2B5EF4-FFF2-40B4-BE49-F238E27FC236}">
                  <a16:creationId xmlns:a16="http://schemas.microsoft.com/office/drawing/2014/main" xmlns="" id="{BF47C21C-1F6C-46B5-9F18-3467BDF2A74D}"/>
                </a:ext>
              </a:extLst>
            </p:cNvPr>
            <p:cNvSpPr/>
            <p:nvPr/>
          </p:nvSpPr>
          <p:spPr>
            <a:xfrm>
              <a:off x="8210008" y="17394287"/>
              <a:ext cx="1427480" cy="1310005"/>
            </a:xfrm>
            <a:custGeom>
              <a:avLst/>
              <a:gdLst/>
              <a:ahLst/>
              <a:cxnLst/>
              <a:rect l="l" t="t" r="r" b="b"/>
              <a:pathLst>
                <a:path w="1427479" h="1310005">
                  <a:moveTo>
                    <a:pt x="456120" y="0"/>
                  </a:moveTo>
                  <a:lnTo>
                    <a:pt x="108076" y="0"/>
                  </a:lnTo>
                  <a:lnTo>
                    <a:pt x="0" y="1309765"/>
                  </a:lnTo>
                  <a:lnTo>
                    <a:pt x="322402" y="1309765"/>
                  </a:lnTo>
                  <a:lnTo>
                    <a:pt x="362703" y="719885"/>
                  </a:lnTo>
                  <a:lnTo>
                    <a:pt x="365791" y="643809"/>
                  </a:lnTo>
                  <a:lnTo>
                    <a:pt x="365478" y="579079"/>
                  </a:lnTo>
                  <a:lnTo>
                    <a:pt x="363732" y="520514"/>
                  </a:lnTo>
                  <a:lnTo>
                    <a:pt x="362703" y="500081"/>
                  </a:lnTo>
                  <a:lnTo>
                    <a:pt x="628336" y="500081"/>
                  </a:lnTo>
                  <a:lnTo>
                    <a:pt x="456120" y="0"/>
                  </a:lnTo>
                  <a:close/>
                </a:path>
                <a:path w="1427479" h="1310005">
                  <a:moveTo>
                    <a:pt x="1361314" y="500081"/>
                  </a:moveTo>
                  <a:lnTo>
                    <a:pt x="1066145" y="500081"/>
                  </a:lnTo>
                  <a:lnTo>
                    <a:pt x="1062013" y="571512"/>
                  </a:lnTo>
                  <a:lnTo>
                    <a:pt x="1060635" y="618219"/>
                  </a:lnTo>
                  <a:lnTo>
                    <a:pt x="1062013" y="660808"/>
                  </a:lnTo>
                  <a:lnTo>
                    <a:pt x="1066145" y="719885"/>
                  </a:lnTo>
                  <a:lnTo>
                    <a:pt x="1106420" y="1309765"/>
                  </a:lnTo>
                  <a:lnTo>
                    <a:pt x="1426997" y="1309765"/>
                  </a:lnTo>
                  <a:lnTo>
                    <a:pt x="1361314" y="500081"/>
                  </a:lnTo>
                  <a:close/>
                </a:path>
                <a:path w="1427479" h="1310005">
                  <a:moveTo>
                    <a:pt x="628336" y="500081"/>
                  </a:moveTo>
                  <a:lnTo>
                    <a:pt x="366338" y="500081"/>
                  </a:lnTo>
                  <a:lnTo>
                    <a:pt x="392220" y="580800"/>
                  </a:lnTo>
                  <a:lnTo>
                    <a:pt x="408480" y="630602"/>
                  </a:lnTo>
                  <a:lnTo>
                    <a:pt x="421987" y="670095"/>
                  </a:lnTo>
                  <a:lnTo>
                    <a:pt x="439609" y="719885"/>
                  </a:lnTo>
                  <a:lnTo>
                    <a:pt x="577012" y="1099082"/>
                  </a:lnTo>
                  <a:lnTo>
                    <a:pt x="851802" y="1099082"/>
                  </a:lnTo>
                  <a:lnTo>
                    <a:pt x="971255" y="769342"/>
                  </a:lnTo>
                  <a:lnTo>
                    <a:pt x="712581" y="769342"/>
                  </a:lnTo>
                  <a:lnTo>
                    <a:pt x="690931" y="691790"/>
                  </a:lnTo>
                  <a:lnTo>
                    <a:pt x="676845" y="643425"/>
                  </a:lnTo>
                  <a:lnTo>
                    <a:pt x="664139" y="603985"/>
                  </a:lnTo>
                  <a:lnTo>
                    <a:pt x="628336" y="500081"/>
                  </a:lnTo>
                  <a:close/>
                </a:path>
                <a:path w="1427479" h="1310005">
                  <a:moveTo>
                    <a:pt x="1320747" y="0"/>
                  </a:moveTo>
                  <a:lnTo>
                    <a:pt x="972686" y="0"/>
                  </a:lnTo>
                  <a:lnTo>
                    <a:pt x="782175" y="553206"/>
                  </a:lnTo>
                  <a:lnTo>
                    <a:pt x="759516" y="622528"/>
                  </a:lnTo>
                  <a:lnTo>
                    <a:pt x="738227" y="692875"/>
                  </a:lnTo>
                  <a:lnTo>
                    <a:pt x="722431" y="747421"/>
                  </a:lnTo>
                  <a:lnTo>
                    <a:pt x="716250" y="769342"/>
                  </a:lnTo>
                  <a:lnTo>
                    <a:pt x="971255" y="769342"/>
                  </a:lnTo>
                  <a:lnTo>
                    <a:pt x="989171" y="719885"/>
                  </a:lnTo>
                  <a:lnTo>
                    <a:pt x="1012993" y="650774"/>
                  </a:lnTo>
                  <a:lnTo>
                    <a:pt x="1036814" y="579079"/>
                  </a:lnTo>
                  <a:lnTo>
                    <a:pt x="1055138" y="522836"/>
                  </a:lnTo>
                  <a:lnTo>
                    <a:pt x="1062468" y="500081"/>
                  </a:lnTo>
                  <a:lnTo>
                    <a:pt x="1361314" y="500081"/>
                  </a:lnTo>
                  <a:lnTo>
                    <a:pt x="1320747" y="0"/>
                  </a:lnTo>
                  <a:close/>
                </a:path>
              </a:pathLst>
            </a:custGeom>
            <a:solidFill>
              <a:srgbClr val="003399"/>
            </a:solidFill>
          </p:spPr>
          <p:txBody>
            <a:bodyPr wrap="square" lIns="0" tIns="0" rIns="0" bIns="0" rtlCol="0"/>
            <a:lstStyle/>
            <a:p>
              <a:endParaRPr/>
            </a:p>
          </p:txBody>
        </p:sp>
        <p:sp>
          <p:nvSpPr>
            <p:cNvPr id="25" name="object 45">
              <a:extLst>
                <a:ext uri="{FF2B5EF4-FFF2-40B4-BE49-F238E27FC236}">
                  <a16:creationId xmlns:a16="http://schemas.microsoft.com/office/drawing/2014/main" xmlns="" id="{9C7B4867-B186-4EDB-BEFA-3B50FCA08161}"/>
                </a:ext>
              </a:extLst>
            </p:cNvPr>
            <p:cNvSpPr/>
            <p:nvPr/>
          </p:nvSpPr>
          <p:spPr>
            <a:xfrm>
              <a:off x="5729731" y="17394280"/>
              <a:ext cx="2423795" cy="1310005"/>
            </a:xfrm>
            <a:custGeom>
              <a:avLst/>
              <a:gdLst/>
              <a:ahLst/>
              <a:cxnLst/>
              <a:rect l="l" t="t" r="r" b="b"/>
              <a:pathLst>
                <a:path w="2423795" h="1310005">
                  <a:moveTo>
                    <a:pt x="1747573" y="0"/>
                  </a:moveTo>
                  <a:lnTo>
                    <a:pt x="1282272" y="0"/>
                  </a:lnTo>
                  <a:lnTo>
                    <a:pt x="1282272" y="1309773"/>
                  </a:lnTo>
                  <a:lnTo>
                    <a:pt x="1747573" y="1309773"/>
                  </a:lnTo>
                  <a:lnTo>
                    <a:pt x="1800481" y="1308387"/>
                  </a:lnTo>
                  <a:lnTo>
                    <a:pt x="1851650" y="1304256"/>
                  </a:lnTo>
                  <a:lnTo>
                    <a:pt x="1901021" y="1297418"/>
                  </a:lnTo>
                  <a:lnTo>
                    <a:pt x="1948540" y="1287912"/>
                  </a:lnTo>
                  <a:lnTo>
                    <a:pt x="1994148" y="1275776"/>
                  </a:lnTo>
                  <a:lnTo>
                    <a:pt x="2037788" y="1261051"/>
                  </a:lnTo>
                  <a:lnTo>
                    <a:pt x="2079404" y="1243775"/>
                  </a:lnTo>
                  <a:lnTo>
                    <a:pt x="2118939" y="1223986"/>
                  </a:lnTo>
                  <a:lnTo>
                    <a:pt x="2156336" y="1201723"/>
                  </a:lnTo>
                  <a:lnTo>
                    <a:pt x="2191538" y="1177026"/>
                  </a:lnTo>
                  <a:lnTo>
                    <a:pt x="2224488" y="1149934"/>
                  </a:lnTo>
                  <a:lnTo>
                    <a:pt x="2255129" y="1120484"/>
                  </a:lnTo>
                  <a:lnTo>
                    <a:pt x="2283405" y="1088717"/>
                  </a:lnTo>
                  <a:lnTo>
                    <a:pt x="2309257" y="1054670"/>
                  </a:lnTo>
                  <a:lnTo>
                    <a:pt x="2321937" y="1034984"/>
                  </a:lnTo>
                  <a:lnTo>
                    <a:pt x="1602849" y="1034984"/>
                  </a:lnTo>
                  <a:lnTo>
                    <a:pt x="1602849" y="274772"/>
                  </a:lnTo>
                  <a:lnTo>
                    <a:pt x="2324433" y="274772"/>
                  </a:lnTo>
                  <a:lnTo>
                    <a:pt x="2309257" y="251431"/>
                  </a:lnTo>
                  <a:lnTo>
                    <a:pt x="2283405" y="217735"/>
                  </a:lnTo>
                  <a:lnTo>
                    <a:pt x="2255129" y="186327"/>
                  </a:lnTo>
                  <a:lnTo>
                    <a:pt x="2224488" y="157240"/>
                  </a:lnTo>
                  <a:lnTo>
                    <a:pt x="2191538" y="130507"/>
                  </a:lnTo>
                  <a:lnTo>
                    <a:pt x="2156336" y="106161"/>
                  </a:lnTo>
                  <a:lnTo>
                    <a:pt x="2118939" y="84237"/>
                  </a:lnTo>
                  <a:lnTo>
                    <a:pt x="2079404" y="64766"/>
                  </a:lnTo>
                  <a:lnTo>
                    <a:pt x="2037788" y="47784"/>
                  </a:lnTo>
                  <a:lnTo>
                    <a:pt x="1994148" y="33322"/>
                  </a:lnTo>
                  <a:lnTo>
                    <a:pt x="1948540" y="21415"/>
                  </a:lnTo>
                  <a:lnTo>
                    <a:pt x="1901021" y="12096"/>
                  </a:lnTo>
                  <a:lnTo>
                    <a:pt x="1851650" y="5398"/>
                  </a:lnTo>
                  <a:lnTo>
                    <a:pt x="1800481" y="1355"/>
                  </a:lnTo>
                  <a:lnTo>
                    <a:pt x="1747573" y="0"/>
                  </a:lnTo>
                  <a:close/>
                </a:path>
                <a:path w="2423795" h="1310005">
                  <a:moveTo>
                    <a:pt x="2324433" y="274772"/>
                  </a:moveTo>
                  <a:lnTo>
                    <a:pt x="1734724" y="274772"/>
                  </a:lnTo>
                  <a:lnTo>
                    <a:pt x="1783246" y="277045"/>
                  </a:lnTo>
                  <a:lnTo>
                    <a:pt x="1828921" y="283850"/>
                  </a:lnTo>
                  <a:lnTo>
                    <a:pt x="1871571" y="295166"/>
                  </a:lnTo>
                  <a:lnTo>
                    <a:pt x="1911013" y="310975"/>
                  </a:lnTo>
                  <a:lnTo>
                    <a:pt x="1947069" y="331256"/>
                  </a:lnTo>
                  <a:lnTo>
                    <a:pt x="1979558" y="355990"/>
                  </a:lnTo>
                  <a:lnTo>
                    <a:pt x="2008299" y="385155"/>
                  </a:lnTo>
                  <a:lnTo>
                    <a:pt x="2033113" y="418733"/>
                  </a:lnTo>
                  <a:lnTo>
                    <a:pt x="2053819" y="456703"/>
                  </a:lnTo>
                  <a:lnTo>
                    <a:pt x="2070238" y="499046"/>
                  </a:lnTo>
                  <a:lnTo>
                    <a:pt x="2082188" y="545741"/>
                  </a:lnTo>
                  <a:lnTo>
                    <a:pt x="2089491" y="596769"/>
                  </a:lnTo>
                  <a:lnTo>
                    <a:pt x="2091965" y="652109"/>
                  </a:lnTo>
                  <a:lnTo>
                    <a:pt x="2089581" y="707907"/>
                  </a:lnTo>
                  <a:lnTo>
                    <a:pt x="2082518" y="759442"/>
                  </a:lnTo>
                  <a:lnTo>
                    <a:pt x="2070912" y="806680"/>
                  </a:lnTo>
                  <a:lnTo>
                    <a:pt x="2054898" y="849585"/>
                  </a:lnTo>
                  <a:lnTo>
                    <a:pt x="2034611" y="888122"/>
                  </a:lnTo>
                  <a:lnTo>
                    <a:pt x="2010187" y="922257"/>
                  </a:lnTo>
                  <a:lnTo>
                    <a:pt x="1981760" y="951954"/>
                  </a:lnTo>
                  <a:lnTo>
                    <a:pt x="1949466" y="977178"/>
                  </a:lnTo>
                  <a:lnTo>
                    <a:pt x="1913441" y="997895"/>
                  </a:lnTo>
                  <a:lnTo>
                    <a:pt x="1873818" y="1014069"/>
                  </a:lnTo>
                  <a:lnTo>
                    <a:pt x="1830735" y="1025665"/>
                  </a:lnTo>
                  <a:lnTo>
                    <a:pt x="1784325" y="1032648"/>
                  </a:lnTo>
                  <a:lnTo>
                    <a:pt x="1734724" y="1034984"/>
                  </a:lnTo>
                  <a:lnTo>
                    <a:pt x="2321937" y="1034984"/>
                  </a:lnTo>
                  <a:lnTo>
                    <a:pt x="2353466" y="979895"/>
                  </a:lnTo>
                  <a:lnTo>
                    <a:pt x="2371709" y="939245"/>
                  </a:lnTo>
                  <a:lnTo>
                    <a:pt x="2387302" y="896471"/>
                  </a:lnTo>
                  <a:lnTo>
                    <a:pt x="2400187" y="851613"/>
                  </a:lnTo>
                  <a:lnTo>
                    <a:pt x="2410308" y="804708"/>
                  </a:lnTo>
                  <a:lnTo>
                    <a:pt x="2417607" y="755797"/>
                  </a:lnTo>
                  <a:lnTo>
                    <a:pt x="2422029" y="704918"/>
                  </a:lnTo>
                  <a:lnTo>
                    <a:pt x="2423515" y="652109"/>
                  </a:lnTo>
                  <a:lnTo>
                    <a:pt x="2422029" y="599331"/>
                  </a:lnTo>
                  <a:lnTo>
                    <a:pt x="2417607" y="548539"/>
                  </a:lnTo>
                  <a:lnTo>
                    <a:pt x="2410308" y="499767"/>
                  </a:lnTo>
                  <a:lnTo>
                    <a:pt x="2400187" y="453049"/>
                  </a:lnTo>
                  <a:lnTo>
                    <a:pt x="2387302" y="408418"/>
                  </a:lnTo>
                  <a:lnTo>
                    <a:pt x="2371709" y="365907"/>
                  </a:lnTo>
                  <a:lnTo>
                    <a:pt x="2353466" y="325550"/>
                  </a:lnTo>
                  <a:lnTo>
                    <a:pt x="2332630" y="287380"/>
                  </a:lnTo>
                  <a:lnTo>
                    <a:pt x="2324433" y="274772"/>
                  </a:lnTo>
                  <a:close/>
                </a:path>
                <a:path w="2423795" h="1310005">
                  <a:moveTo>
                    <a:pt x="782200" y="0"/>
                  </a:moveTo>
                  <a:lnTo>
                    <a:pt x="445146" y="0"/>
                  </a:lnTo>
                  <a:lnTo>
                    <a:pt x="0" y="1309773"/>
                  </a:lnTo>
                  <a:lnTo>
                    <a:pt x="329732" y="1309773"/>
                  </a:lnTo>
                  <a:lnTo>
                    <a:pt x="408498" y="1034984"/>
                  </a:lnTo>
                  <a:lnTo>
                    <a:pt x="1133942" y="1034984"/>
                  </a:lnTo>
                  <a:lnTo>
                    <a:pt x="1046788" y="778539"/>
                  </a:lnTo>
                  <a:lnTo>
                    <a:pt x="483612" y="778539"/>
                  </a:lnTo>
                  <a:lnTo>
                    <a:pt x="558718" y="523887"/>
                  </a:lnTo>
                  <a:lnTo>
                    <a:pt x="577068" y="453910"/>
                  </a:lnTo>
                  <a:lnTo>
                    <a:pt x="594210" y="380327"/>
                  </a:lnTo>
                  <a:lnTo>
                    <a:pt x="606885" y="322199"/>
                  </a:lnTo>
                  <a:lnTo>
                    <a:pt x="611834" y="298587"/>
                  </a:lnTo>
                  <a:lnTo>
                    <a:pt x="883676" y="298587"/>
                  </a:lnTo>
                  <a:lnTo>
                    <a:pt x="782200" y="0"/>
                  </a:lnTo>
                  <a:close/>
                </a:path>
                <a:path w="2423795" h="1310005">
                  <a:moveTo>
                    <a:pt x="1133942" y="1034984"/>
                  </a:moveTo>
                  <a:lnTo>
                    <a:pt x="817005" y="1034984"/>
                  </a:lnTo>
                  <a:lnTo>
                    <a:pt x="897606" y="1309773"/>
                  </a:lnTo>
                  <a:lnTo>
                    <a:pt x="1227330" y="1309773"/>
                  </a:lnTo>
                  <a:lnTo>
                    <a:pt x="1133942" y="1034984"/>
                  </a:lnTo>
                  <a:close/>
                </a:path>
                <a:path w="2423795" h="1310005">
                  <a:moveTo>
                    <a:pt x="883676" y="298587"/>
                  </a:moveTo>
                  <a:lnTo>
                    <a:pt x="615495" y="298587"/>
                  </a:lnTo>
                  <a:lnTo>
                    <a:pt x="632817" y="382474"/>
                  </a:lnTo>
                  <a:lnTo>
                    <a:pt x="644125" y="433905"/>
                  </a:lnTo>
                  <a:lnTo>
                    <a:pt x="654402" y="474002"/>
                  </a:lnTo>
                  <a:lnTo>
                    <a:pt x="668628" y="523887"/>
                  </a:lnTo>
                  <a:lnTo>
                    <a:pt x="741891" y="778539"/>
                  </a:lnTo>
                  <a:lnTo>
                    <a:pt x="1046788" y="778539"/>
                  </a:lnTo>
                  <a:lnTo>
                    <a:pt x="883676" y="298587"/>
                  </a:lnTo>
                  <a:close/>
                </a:path>
              </a:pathLst>
            </a:custGeom>
            <a:solidFill>
              <a:srgbClr val="003399"/>
            </a:solidFill>
          </p:spPr>
          <p:txBody>
            <a:bodyPr wrap="square" lIns="0" tIns="0" rIns="0" bIns="0" rtlCol="0"/>
            <a:lstStyle/>
            <a:p>
              <a:endParaRPr/>
            </a:p>
          </p:txBody>
        </p:sp>
        <p:sp>
          <p:nvSpPr>
            <p:cNvPr id="26" name="object 46">
              <a:extLst>
                <a:ext uri="{FF2B5EF4-FFF2-40B4-BE49-F238E27FC236}">
                  <a16:creationId xmlns:a16="http://schemas.microsoft.com/office/drawing/2014/main" xmlns="" id="{381840E5-60BA-422D-9203-A192CC3DF1D3}"/>
                </a:ext>
              </a:extLst>
            </p:cNvPr>
            <p:cNvSpPr/>
            <p:nvPr/>
          </p:nvSpPr>
          <p:spPr>
            <a:xfrm>
              <a:off x="5738321" y="17089704"/>
              <a:ext cx="3926204" cy="0"/>
            </a:xfrm>
            <a:custGeom>
              <a:avLst/>
              <a:gdLst/>
              <a:ahLst/>
              <a:cxnLst/>
              <a:rect l="l" t="t" r="r" b="b"/>
              <a:pathLst>
                <a:path w="3926204">
                  <a:moveTo>
                    <a:pt x="0" y="0"/>
                  </a:moveTo>
                  <a:lnTo>
                    <a:pt x="3926129" y="0"/>
                  </a:lnTo>
                </a:path>
              </a:pathLst>
            </a:custGeom>
            <a:ln w="40752">
              <a:solidFill>
                <a:srgbClr val="003399"/>
              </a:solidFill>
            </a:ln>
          </p:spPr>
          <p:txBody>
            <a:bodyPr wrap="square" lIns="0" tIns="0" rIns="0" bIns="0" rtlCol="0"/>
            <a:lstStyle/>
            <a:p>
              <a:endParaRPr/>
            </a:p>
          </p:txBody>
        </p:sp>
        <p:sp>
          <p:nvSpPr>
            <p:cNvPr id="27" name="object 47">
              <a:extLst>
                <a:ext uri="{FF2B5EF4-FFF2-40B4-BE49-F238E27FC236}">
                  <a16:creationId xmlns:a16="http://schemas.microsoft.com/office/drawing/2014/main" xmlns="" id="{4184EDF1-B55B-4A48-9822-A78827DC88A0}"/>
                </a:ext>
              </a:extLst>
            </p:cNvPr>
            <p:cNvSpPr/>
            <p:nvPr/>
          </p:nvSpPr>
          <p:spPr>
            <a:xfrm>
              <a:off x="7464267" y="12946325"/>
              <a:ext cx="457834" cy="435609"/>
            </a:xfrm>
            <a:custGeom>
              <a:avLst/>
              <a:gdLst/>
              <a:ahLst/>
              <a:cxnLst/>
              <a:rect l="l" t="t" r="r" b="b"/>
              <a:pathLst>
                <a:path w="457834" h="435609">
                  <a:moveTo>
                    <a:pt x="228650" y="0"/>
                  </a:moveTo>
                  <a:lnTo>
                    <a:pt x="168396" y="157741"/>
                  </a:lnTo>
                  <a:lnTo>
                    <a:pt x="0" y="166512"/>
                  </a:lnTo>
                  <a:lnTo>
                    <a:pt x="131371" y="272418"/>
                  </a:lnTo>
                  <a:lnTo>
                    <a:pt x="87553" y="435387"/>
                  </a:lnTo>
                  <a:lnTo>
                    <a:pt x="228977" y="343235"/>
                  </a:lnTo>
                  <a:lnTo>
                    <a:pt x="345526" y="343235"/>
                  </a:lnTo>
                  <a:lnTo>
                    <a:pt x="326331" y="272251"/>
                  </a:lnTo>
                  <a:lnTo>
                    <a:pt x="457519" y="166101"/>
                  </a:lnTo>
                  <a:lnTo>
                    <a:pt x="289046" y="157599"/>
                  </a:lnTo>
                  <a:lnTo>
                    <a:pt x="228650" y="0"/>
                  </a:lnTo>
                  <a:close/>
                </a:path>
                <a:path w="457834" h="435609">
                  <a:moveTo>
                    <a:pt x="345526" y="343235"/>
                  </a:moveTo>
                  <a:lnTo>
                    <a:pt x="228977" y="343235"/>
                  </a:lnTo>
                  <a:lnTo>
                    <a:pt x="370367" y="435102"/>
                  </a:lnTo>
                  <a:lnTo>
                    <a:pt x="345526" y="343235"/>
                  </a:lnTo>
                  <a:close/>
                </a:path>
              </a:pathLst>
            </a:custGeom>
            <a:solidFill>
              <a:srgbClr val="003399"/>
            </a:solidFill>
          </p:spPr>
          <p:txBody>
            <a:bodyPr wrap="square" lIns="0" tIns="0" rIns="0" bIns="0" rtlCol="0"/>
            <a:lstStyle/>
            <a:p>
              <a:endParaRPr/>
            </a:p>
          </p:txBody>
        </p:sp>
        <p:sp>
          <p:nvSpPr>
            <p:cNvPr id="28" name="object 48">
              <a:extLst>
                <a:ext uri="{FF2B5EF4-FFF2-40B4-BE49-F238E27FC236}">
                  <a16:creationId xmlns:a16="http://schemas.microsoft.com/office/drawing/2014/main" xmlns="" id="{1E48C79C-75CD-4147-B21D-1965178CC5B1}"/>
                </a:ext>
              </a:extLst>
            </p:cNvPr>
            <p:cNvSpPr/>
            <p:nvPr/>
          </p:nvSpPr>
          <p:spPr>
            <a:xfrm>
              <a:off x="9186595" y="14648322"/>
              <a:ext cx="436245" cy="457834"/>
            </a:xfrm>
            <a:custGeom>
              <a:avLst/>
              <a:gdLst/>
              <a:ahLst/>
              <a:cxnLst/>
              <a:rect l="l" t="t" r="r" b="b"/>
              <a:pathLst>
                <a:path w="436245" h="457834">
                  <a:moveTo>
                    <a:pt x="277002" y="326817"/>
                  </a:moveTo>
                  <a:lnTo>
                    <a:pt x="164325" y="326817"/>
                  </a:lnTo>
                  <a:lnTo>
                    <a:pt x="271145" y="457452"/>
                  </a:lnTo>
                  <a:lnTo>
                    <a:pt x="277002" y="326817"/>
                  </a:lnTo>
                  <a:close/>
                </a:path>
                <a:path w="436245" h="457834">
                  <a:moveTo>
                    <a:pt x="0" y="88918"/>
                  </a:moveTo>
                  <a:lnTo>
                    <a:pt x="92839" y="229848"/>
                  </a:lnTo>
                  <a:lnTo>
                    <a:pt x="1717" y="371749"/>
                  </a:lnTo>
                  <a:lnTo>
                    <a:pt x="164325" y="326817"/>
                  </a:lnTo>
                  <a:lnTo>
                    <a:pt x="277002" y="326817"/>
                  </a:lnTo>
                  <a:lnTo>
                    <a:pt x="278701" y="288921"/>
                  </a:lnTo>
                  <a:lnTo>
                    <a:pt x="436083" y="227762"/>
                  </a:lnTo>
                  <a:lnTo>
                    <a:pt x="278006" y="168262"/>
                  </a:lnTo>
                  <a:lnTo>
                    <a:pt x="275921" y="131815"/>
                  </a:lnTo>
                  <a:lnTo>
                    <a:pt x="163111" y="131815"/>
                  </a:lnTo>
                  <a:lnTo>
                    <a:pt x="0" y="88918"/>
                  </a:lnTo>
                  <a:close/>
                </a:path>
                <a:path w="436245" h="457834">
                  <a:moveTo>
                    <a:pt x="268381" y="0"/>
                  </a:moveTo>
                  <a:lnTo>
                    <a:pt x="163111" y="131815"/>
                  </a:lnTo>
                  <a:lnTo>
                    <a:pt x="275921" y="131815"/>
                  </a:lnTo>
                  <a:lnTo>
                    <a:pt x="268381" y="0"/>
                  </a:lnTo>
                  <a:close/>
                </a:path>
              </a:pathLst>
            </a:custGeom>
            <a:solidFill>
              <a:srgbClr val="003399"/>
            </a:solidFill>
          </p:spPr>
          <p:txBody>
            <a:bodyPr wrap="square" lIns="0" tIns="0" rIns="0" bIns="0" rtlCol="0"/>
            <a:lstStyle/>
            <a:p>
              <a:endParaRPr/>
            </a:p>
          </p:txBody>
        </p:sp>
        <p:sp>
          <p:nvSpPr>
            <p:cNvPr id="29" name="object 49">
              <a:extLst>
                <a:ext uri="{FF2B5EF4-FFF2-40B4-BE49-F238E27FC236}">
                  <a16:creationId xmlns:a16="http://schemas.microsoft.com/office/drawing/2014/main" xmlns="" id="{54891AB6-566F-4E00-8A69-5588C164C3E3}"/>
                </a:ext>
              </a:extLst>
            </p:cNvPr>
            <p:cNvSpPr/>
            <p:nvPr/>
          </p:nvSpPr>
          <p:spPr>
            <a:xfrm>
              <a:off x="8916999" y="15507118"/>
              <a:ext cx="448309" cy="455295"/>
            </a:xfrm>
            <a:custGeom>
              <a:avLst/>
              <a:gdLst/>
              <a:ahLst/>
              <a:cxnLst/>
              <a:rect l="l" t="t" r="r" b="b"/>
              <a:pathLst>
                <a:path w="448309" h="455294">
                  <a:moveTo>
                    <a:pt x="140092" y="0"/>
                  </a:moveTo>
                  <a:lnTo>
                    <a:pt x="149926" y="168430"/>
                  </a:lnTo>
                  <a:lnTo>
                    <a:pt x="0" y="245596"/>
                  </a:lnTo>
                  <a:lnTo>
                    <a:pt x="163211" y="288225"/>
                  </a:lnTo>
                  <a:lnTo>
                    <a:pt x="190260" y="454763"/>
                  </a:lnTo>
                  <a:lnTo>
                    <a:pt x="281189" y="312685"/>
                  </a:lnTo>
                  <a:lnTo>
                    <a:pt x="426855" y="312685"/>
                  </a:lnTo>
                  <a:lnTo>
                    <a:pt x="341007" y="207884"/>
                  </a:lnTo>
                  <a:lnTo>
                    <a:pt x="385954" y="118857"/>
                  </a:lnTo>
                  <a:lnTo>
                    <a:pt x="259837" y="118857"/>
                  </a:lnTo>
                  <a:lnTo>
                    <a:pt x="140092" y="0"/>
                  </a:lnTo>
                  <a:close/>
                </a:path>
                <a:path w="448309" h="455294">
                  <a:moveTo>
                    <a:pt x="426855" y="312685"/>
                  </a:moveTo>
                  <a:lnTo>
                    <a:pt x="281189" y="312685"/>
                  </a:lnTo>
                  <a:lnTo>
                    <a:pt x="448078" y="338594"/>
                  </a:lnTo>
                  <a:lnTo>
                    <a:pt x="426855" y="312685"/>
                  </a:lnTo>
                  <a:close/>
                </a:path>
                <a:path w="448309" h="455294">
                  <a:moveTo>
                    <a:pt x="416959" y="57447"/>
                  </a:moveTo>
                  <a:lnTo>
                    <a:pt x="259837" y="118857"/>
                  </a:lnTo>
                  <a:lnTo>
                    <a:pt x="385954" y="118857"/>
                  </a:lnTo>
                  <a:lnTo>
                    <a:pt x="416959" y="57447"/>
                  </a:lnTo>
                  <a:close/>
                </a:path>
              </a:pathLst>
            </a:custGeom>
            <a:solidFill>
              <a:srgbClr val="003399"/>
            </a:solidFill>
          </p:spPr>
          <p:txBody>
            <a:bodyPr wrap="square" lIns="0" tIns="0" rIns="0" bIns="0" rtlCol="0"/>
            <a:lstStyle/>
            <a:p>
              <a:endParaRPr/>
            </a:p>
          </p:txBody>
        </p:sp>
        <p:sp>
          <p:nvSpPr>
            <p:cNvPr id="30" name="object 50">
              <a:extLst>
                <a:ext uri="{FF2B5EF4-FFF2-40B4-BE49-F238E27FC236}">
                  <a16:creationId xmlns:a16="http://schemas.microsoft.com/office/drawing/2014/main" xmlns="" id="{5DE94136-B033-4819-9636-AA690BBEC1A4}"/>
                </a:ext>
              </a:extLst>
            </p:cNvPr>
            <p:cNvSpPr/>
            <p:nvPr/>
          </p:nvSpPr>
          <p:spPr>
            <a:xfrm>
              <a:off x="7461848" y="16379815"/>
              <a:ext cx="457834" cy="436245"/>
            </a:xfrm>
            <a:custGeom>
              <a:avLst/>
              <a:gdLst/>
              <a:ahLst/>
              <a:cxnLst/>
              <a:rect l="l" t="t" r="r" b="b"/>
              <a:pathLst>
                <a:path w="457834" h="436244">
                  <a:moveTo>
                    <a:pt x="85903" y="1549"/>
                  </a:moveTo>
                  <a:lnTo>
                    <a:pt x="130701" y="164258"/>
                  </a:lnTo>
                  <a:lnTo>
                    <a:pt x="0" y="271003"/>
                  </a:lnTo>
                  <a:lnTo>
                    <a:pt x="168539" y="278592"/>
                  </a:lnTo>
                  <a:lnTo>
                    <a:pt x="229597" y="436057"/>
                  </a:lnTo>
                  <a:lnTo>
                    <a:pt x="289155" y="277972"/>
                  </a:lnTo>
                  <a:lnTo>
                    <a:pt x="457477" y="268540"/>
                  </a:lnTo>
                  <a:lnTo>
                    <a:pt x="325669" y="163077"/>
                  </a:lnTo>
                  <a:lnTo>
                    <a:pt x="344266" y="92738"/>
                  </a:lnTo>
                  <a:lnTo>
                    <a:pt x="227729" y="92738"/>
                  </a:lnTo>
                  <a:lnTo>
                    <a:pt x="85903" y="1549"/>
                  </a:lnTo>
                  <a:close/>
                </a:path>
                <a:path w="457834" h="436244">
                  <a:moveTo>
                    <a:pt x="368784" y="0"/>
                  </a:moveTo>
                  <a:lnTo>
                    <a:pt x="227729" y="92738"/>
                  </a:lnTo>
                  <a:lnTo>
                    <a:pt x="344266" y="92738"/>
                  </a:lnTo>
                  <a:lnTo>
                    <a:pt x="368784" y="0"/>
                  </a:lnTo>
                  <a:close/>
                </a:path>
              </a:pathLst>
            </a:custGeom>
            <a:solidFill>
              <a:srgbClr val="003399"/>
            </a:solidFill>
          </p:spPr>
          <p:txBody>
            <a:bodyPr wrap="square" lIns="0" tIns="0" rIns="0" bIns="0" rtlCol="0"/>
            <a:lstStyle/>
            <a:p>
              <a:endParaRPr/>
            </a:p>
          </p:txBody>
        </p:sp>
        <p:sp>
          <p:nvSpPr>
            <p:cNvPr id="31" name="object 51">
              <a:extLst>
                <a:ext uri="{FF2B5EF4-FFF2-40B4-BE49-F238E27FC236}">
                  <a16:creationId xmlns:a16="http://schemas.microsoft.com/office/drawing/2014/main" xmlns="" id="{2166AFCB-FE62-41DE-8009-E6281C48918C}"/>
                </a:ext>
              </a:extLst>
            </p:cNvPr>
            <p:cNvSpPr/>
            <p:nvPr/>
          </p:nvSpPr>
          <p:spPr>
            <a:xfrm>
              <a:off x="6615689" y="16115360"/>
              <a:ext cx="454659" cy="448945"/>
            </a:xfrm>
            <a:custGeom>
              <a:avLst/>
              <a:gdLst/>
              <a:ahLst/>
              <a:cxnLst/>
              <a:rect l="l" t="t" r="r" b="b"/>
              <a:pathLst>
                <a:path w="454659" h="448944">
                  <a:moveTo>
                    <a:pt x="207951" y="0"/>
                  </a:moveTo>
                  <a:lnTo>
                    <a:pt x="166411" y="163588"/>
                  </a:lnTo>
                  <a:lnTo>
                    <a:pt x="0" y="191516"/>
                  </a:lnTo>
                  <a:lnTo>
                    <a:pt x="142638" y="281708"/>
                  </a:lnTo>
                  <a:lnTo>
                    <a:pt x="117793" y="448631"/>
                  </a:lnTo>
                  <a:lnTo>
                    <a:pt x="247808" y="340865"/>
                  </a:lnTo>
                  <a:lnTo>
                    <a:pt x="368936" y="340865"/>
                  </a:lnTo>
                  <a:lnTo>
                    <a:pt x="336425" y="259066"/>
                  </a:lnTo>
                  <a:lnTo>
                    <a:pt x="443896" y="149490"/>
                  </a:lnTo>
                  <a:lnTo>
                    <a:pt x="286081" y="149490"/>
                  </a:lnTo>
                  <a:lnTo>
                    <a:pt x="207951" y="0"/>
                  </a:lnTo>
                  <a:close/>
                </a:path>
                <a:path w="454659" h="448944">
                  <a:moveTo>
                    <a:pt x="368936" y="340865"/>
                  </a:moveTo>
                  <a:lnTo>
                    <a:pt x="247808" y="340865"/>
                  </a:lnTo>
                  <a:lnTo>
                    <a:pt x="398731" y="415828"/>
                  </a:lnTo>
                  <a:lnTo>
                    <a:pt x="368936" y="340865"/>
                  </a:lnTo>
                  <a:close/>
                </a:path>
                <a:path w="454659" h="448944">
                  <a:moveTo>
                    <a:pt x="454511" y="138668"/>
                  </a:moveTo>
                  <a:lnTo>
                    <a:pt x="286081" y="149490"/>
                  </a:lnTo>
                  <a:lnTo>
                    <a:pt x="443896" y="149490"/>
                  </a:lnTo>
                  <a:lnTo>
                    <a:pt x="454511" y="138668"/>
                  </a:lnTo>
                  <a:close/>
                </a:path>
              </a:pathLst>
            </a:custGeom>
            <a:solidFill>
              <a:srgbClr val="003399"/>
            </a:solidFill>
          </p:spPr>
          <p:txBody>
            <a:bodyPr wrap="square" lIns="0" tIns="0" rIns="0" bIns="0" rtlCol="0"/>
            <a:lstStyle/>
            <a:p>
              <a:endParaRPr/>
            </a:p>
          </p:txBody>
        </p:sp>
        <p:sp>
          <p:nvSpPr>
            <p:cNvPr id="32" name="object 52">
              <a:extLst>
                <a:ext uri="{FF2B5EF4-FFF2-40B4-BE49-F238E27FC236}">
                  <a16:creationId xmlns:a16="http://schemas.microsoft.com/office/drawing/2014/main" xmlns="" id="{E7AEEBB3-F84C-430C-A4F2-FF6751ECE389}"/>
                </a:ext>
              </a:extLst>
            </p:cNvPr>
            <p:cNvSpPr/>
            <p:nvPr/>
          </p:nvSpPr>
          <p:spPr>
            <a:xfrm>
              <a:off x="6026109" y="15526494"/>
              <a:ext cx="446405" cy="455930"/>
            </a:xfrm>
            <a:custGeom>
              <a:avLst/>
              <a:gdLst/>
              <a:ahLst/>
              <a:cxnLst/>
              <a:rect l="l" t="t" r="r" b="b"/>
              <a:pathLst>
                <a:path w="446404" h="455930">
                  <a:moveTo>
                    <a:pt x="279964" y="315902"/>
                  </a:moveTo>
                  <a:lnTo>
                    <a:pt x="166378" y="315902"/>
                  </a:lnTo>
                  <a:lnTo>
                    <a:pt x="260389" y="455826"/>
                  </a:lnTo>
                  <a:lnTo>
                    <a:pt x="279964" y="315902"/>
                  </a:lnTo>
                  <a:close/>
                </a:path>
                <a:path w="446404" h="455930">
                  <a:moveTo>
                    <a:pt x="24769" y="63729"/>
                  </a:moveTo>
                  <a:lnTo>
                    <a:pt x="104181" y="212550"/>
                  </a:lnTo>
                  <a:lnTo>
                    <a:pt x="0" y="345413"/>
                  </a:lnTo>
                  <a:lnTo>
                    <a:pt x="166378" y="315902"/>
                  </a:lnTo>
                  <a:lnTo>
                    <a:pt x="279964" y="315902"/>
                  </a:lnTo>
                  <a:lnTo>
                    <a:pt x="283760" y="288761"/>
                  </a:lnTo>
                  <a:lnTo>
                    <a:pt x="445992" y="242455"/>
                  </a:lnTo>
                  <a:lnTo>
                    <a:pt x="294223" y="168614"/>
                  </a:lnTo>
                  <a:lnTo>
                    <a:pt x="295909" y="121663"/>
                  </a:lnTo>
                  <a:lnTo>
                    <a:pt x="183257" y="121663"/>
                  </a:lnTo>
                  <a:lnTo>
                    <a:pt x="24769" y="63729"/>
                  </a:lnTo>
                  <a:close/>
                </a:path>
                <a:path w="446404" h="455930">
                  <a:moveTo>
                    <a:pt x="300279" y="0"/>
                  </a:moveTo>
                  <a:lnTo>
                    <a:pt x="183257" y="121663"/>
                  </a:lnTo>
                  <a:lnTo>
                    <a:pt x="295909" y="121663"/>
                  </a:lnTo>
                  <a:lnTo>
                    <a:pt x="300279" y="0"/>
                  </a:lnTo>
                  <a:close/>
                </a:path>
              </a:pathLst>
            </a:custGeom>
            <a:solidFill>
              <a:srgbClr val="003399"/>
            </a:solidFill>
          </p:spPr>
          <p:txBody>
            <a:bodyPr wrap="square" lIns="0" tIns="0" rIns="0" bIns="0" rtlCol="0"/>
            <a:lstStyle/>
            <a:p>
              <a:endParaRPr/>
            </a:p>
          </p:txBody>
        </p:sp>
        <p:sp>
          <p:nvSpPr>
            <p:cNvPr id="33" name="object 53">
              <a:extLst>
                <a:ext uri="{FF2B5EF4-FFF2-40B4-BE49-F238E27FC236}">
                  <a16:creationId xmlns:a16="http://schemas.microsoft.com/office/drawing/2014/main" xmlns="" id="{CB842A79-B0A1-4C45-98CC-385C6DCD148E}"/>
                </a:ext>
              </a:extLst>
            </p:cNvPr>
            <p:cNvSpPr/>
            <p:nvPr/>
          </p:nvSpPr>
          <p:spPr>
            <a:xfrm>
              <a:off x="5753134" y="14655737"/>
              <a:ext cx="436245" cy="457834"/>
            </a:xfrm>
            <a:custGeom>
              <a:avLst/>
              <a:gdLst/>
              <a:ahLst/>
              <a:cxnLst/>
              <a:rect l="l" t="t" r="r" b="b"/>
              <a:pathLst>
                <a:path w="436245" h="457834">
                  <a:moveTo>
                    <a:pt x="165054" y="0"/>
                  </a:moveTo>
                  <a:lnTo>
                    <a:pt x="157456" y="168572"/>
                  </a:lnTo>
                  <a:lnTo>
                    <a:pt x="0" y="229655"/>
                  </a:lnTo>
                  <a:lnTo>
                    <a:pt x="158152" y="289189"/>
                  </a:lnTo>
                  <a:lnTo>
                    <a:pt x="167701" y="457527"/>
                  </a:lnTo>
                  <a:lnTo>
                    <a:pt x="273013" y="325711"/>
                  </a:lnTo>
                  <a:lnTo>
                    <a:pt x="407849" y="325711"/>
                  </a:lnTo>
                  <a:lnTo>
                    <a:pt x="343319" y="227704"/>
                  </a:lnTo>
                  <a:lnTo>
                    <a:pt x="405576" y="130743"/>
                  </a:lnTo>
                  <a:lnTo>
                    <a:pt x="271840" y="130743"/>
                  </a:lnTo>
                  <a:lnTo>
                    <a:pt x="165054" y="0"/>
                  </a:lnTo>
                  <a:close/>
                </a:path>
                <a:path w="436245" h="457834">
                  <a:moveTo>
                    <a:pt x="407849" y="325711"/>
                  </a:moveTo>
                  <a:lnTo>
                    <a:pt x="273013" y="325711"/>
                  </a:lnTo>
                  <a:lnTo>
                    <a:pt x="436116" y="368642"/>
                  </a:lnTo>
                  <a:lnTo>
                    <a:pt x="407849" y="325711"/>
                  </a:lnTo>
                  <a:close/>
                </a:path>
                <a:path w="436245" h="457834">
                  <a:moveTo>
                    <a:pt x="434432" y="85802"/>
                  </a:moveTo>
                  <a:lnTo>
                    <a:pt x="271840" y="130743"/>
                  </a:lnTo>
                  <a:lnTo>
                    <a:pt x="405576" y="130743"/>
                  </a:lnTo>
                  <a:lnTo>
                    <a:pt x="434432" y="85802"/>
                  </a:lnTo>
                  <a:close/>
                </a:path>
              </a:pathLst>
            </a:custGeom>
            <a:solidFill>
              <a:srgbClr val="003399"/>
            </a:solidFill>
          </p:spPr>
          <p:txBody>
            <a:bodyPr wrap="square" lIns="0" tIns="0" rIns="0" bIns="0" rtlCol="0"/>
            <a:lstStyle/>
            <a:p>
              <a:endParaRPr/>
            </a:p>
          </p:txBody>
        </p:sp>
        <p:sp>
          <p:nvSpPr>
            <p:cNvPr id="34" name="object 54">
              <a:extLst>
                <a:ext uri="{FF2B5EF4-FFF2-40B4-BE49-F238E27FC236}">
                  <a16:creationId xmlns:a16="http://schemas.microsoft.com/office/drawing/2014/main" xmlns="" id="{EC536FD2-E87B-468E-86A6-FE87317B8A00}"/>
                </a:ext>
              </a:extLst>
            </p:cNvPr>
            <p:cNvSpPr/>
            <p:nvPr/>
          </p:nvSpPr>
          <p:spPr>
            <a:xfrm>
              <a:off x="6008823" y="13803110"/>
              <a:ext cx="448309" cy="455295"/>
            </a:xfrm>
            <a:custGeom>
              <a:avLst/>
              <a:gdLst/>
              <a:ahLst/>
              <a:cxnLst/>
              <a:rect l="l" t="t" r="r" b="b"/>
              <a:pathLst>
                <a:path w="448310" h="455294">
                  <a:moveTo>
                    <a:pt x="301553" y="336107"/>
                  </a:moveTo>
                  <a:lnTo>
                    <a:pt x="188727" y="336107"/>
                  </a:lnTo>
                  <a:lnTo>
                    <a:pt x="308681" y="454721"/>
                  </a:lnTo>
                  <a:lnTo>
                    <a:pt x="301553" y="336107"/>
                  </a:lnTo>
                  <a:close/>
                </a:path>
                <a:path w="448310" h="455294">
                  <a:moveTo>
                    <a:pt x="0" y="116687"/>
                  </a:moveTo>
                  <a:lnTo>
                    <a:pt x="107372" y="247171"/>
                  </a:lnTo>
                  <a:lnTo>
                    <a:pt x="31672" y="397818"/>
                  </a:lnTo>
                  <a:lnTo>
                    <a:pt x="188727" y="336107"/>
                  </a:lnTo>
                  <a:lnTo>
                    <a:pt x="301553" y="336107"/>
                  </a:lnTo>
                  <a:lnTo>
                    <a:pt x="298554" y="286190"/>
                  </a:lnTo>
                  <a:lnTo>
                    <a:pt x="448304" y="208730"/>
                  </a:lnTo>
                  <a:lnTo>
                    <a:pt x="284908" y="166528"/>
                  </a:lnTo>
                  <a:lnTo>
                    <a:pt x="280924" y="142261"/>
                  </a:lnTo>
                  <a:lnTo>
                    <a:pt x="166931" y="142261"/>
                  </a:lnTo>
                  <a:lnTo>
                    <a:pt x="0" y="116687"/>
                  </a:lnTo>
                  <a:close/>
                </a:path>
                <a:path w="448310" h="455294">
                  <a:moveTo>
                    <a:pt x="257567" y="0"/>
                  </a:moveTo>
                  <a:lnTo>
                    <a:pt x="166931" y="142261"/>
                  </a:lnTo>
                  <a:lnTo>
                    <a:pt x="280924" y="142261"/>
                  </a:lnTo>
                  <a:lnTo>
                    <a:pt x="257567" y="0"/>
                  </a:lnTo>
                  <a:close/>
                </a:path>
              </a:pathLst>
            </a:custGeom>
            <a:solidFill>
              <a:srgbClr val="003399"/>
            </a:solidFill>
          </p:spPr>
          <p:txBody>
            <a:bodyPr wrap="square" lIns="0" tIns="0" rIns="0" bIns="0" rtlCol="0"/>
            <a:lstStyle/>
            <a:p>
              <a:endParaRPr/>
            </a:p>
          </p:txBody>
        </p:sp>
        <p:sp>
          <p:nvSpPr>
            <p:cNvPr id="35" name="object 55">
              <a:extLst>
                <a:ext uri="{FF2B5EF4-FFF2-40B4-BE49-F238E27FC236}">
                  <a16:creationId xmlns:a16="http://schemas.microsoft.com/office/drawing/2014/main" xmlns="" id="{85EC7CB0-BBA0-4056-9A27-EA0A4D5883EC}"/>
                </a:ext>
              </a:extLst>
            </p:cNvPr>
            <p:cNvSpPr/>
            <p:nvPr/>
          </p:nvSpPr>
          <p:spPr>
            <a:xfrm>
              <a:off x="6607430" y="13204825"/>
              <a:ext cx="455295" cy="447675"/>
            </a:xfrm>
            <a:custGeom>
              <a:avLst/>
              <a:gdLst/>
              <a:ahLst/>
              <a:cxnLst/>
              <a:rect l="l" t="t" r="r" b="b"/>
              <a:pathLst>
                <a:path w="455295" h="447675">
                  <a:moveTo>
                    <a:pt x="114308" y="0"/>
                  </a:moveTo>
                  <a:lnTo>
                    <a:pt x="141315" y="166813"/>
                  </a:lnTo>
                  <a:lnTo>
                    <a:pt x="0" y="258781"/>
                  </a:lnTo>
                  <a:lnTo>
                    <a:pt x="166746" y="284598"/>
                  </a:lnTo>
                  <a:lnTo>
                    <a:pt x="210598" y="447508"/>
                  </a:lnTo>
                  <a:lnTo>
                    <a:pt x="286776" y="296853"/>
                  </a:lnTo>
                  <a:lnTo>
                    <a:pt x="446576" y="296853"/>
                  </a:lnTo>
                  <a:lnTo>
                    <a:pt x="335286" y="186582"/>
                  </a:lnTo>
                  <a:lnTo>
                    <a:pt x="366021" y="106183"/>
                  </a:lnTo>
                  <a:lnTo>
                    <a:pt x="245605" y="106183"/>
                  </a:lnTo>
                  <a:lnTo>
                    <a:pt x="114308" y="0"/>
                  </a:lnTo>
                  <a:close/>
                </a:path>
                <a:path w="455295" h="447675">
                  <a:moveTo>
                    <a:pt x="446576" y="296853"/>
                  </a:moveTo>
                  <a:lnTo>
                    <a:pt x="286776" y="296853"/>
                  </a:lnTo>
                  <a:lnTo>
                    <a:pt x="455140" y="305339"/>
                  </a:lnTo>
                  <a:lnTo>
                    <a:pt x="446576" y="296853"/>
                  </a:lnTo>
                  <a:close/>
                </a:path>
                <a:path w="455295" h="447675">
                  <a:moveTo>
                    <a:pt x="395539" y="28966"/>
                  </a:moveTo>
                  <a:lnTo>
                    <a:pt x="245605" y="106183"/>
                  </a:lnTo>
                  <a:lnTo>
                    <a:pt x="366021" y="106183"/>
                  </a:lnTo>
                  <a:lnTo>
                    <a:pt x="395539" y="28966"/>
                  </a:lnTo>
                  <a:close/>
                </a:path>
              </a:pathLst>
            </a:custGeom>
            <a:solidFill>
              <a:srgbClr val="003399"/>
            </a:solidFill>
          </p:spPr>
          <p:txBody>
            <a:bodyPr wrap="square" lIns="0" tIns="0" rIns="0" bIns="0" rtlCol="0"/>
            <a:lstStyle/>
            <a:p>
              <a:endParaRPr/>
            </a:p>
          </p:txBody>
        </p:sp>
        <p:sp>
          <p:nvSpPr>
            <p:cNvPr id="36" name="object 56">
              <a:extLst>
                <a:ext uri="{FF2B5EF4-FFF2-40B4-BE49-F238E27FC236}">
                  <a16:creationId xmlns:a16="http://schemas.microsoft.com/office/drawing/2014/main" xmlns="" id="{7FF55598-5F3E-4AF4-A454-A06E8F6827C4}"/>
                </a:ext>
              </a:extLst>
            </p:cNvPr>
            <p:cNvSpPr/>
            <p:nvPr/>
          </p:nvSpPr>
          <p:spPr>
            <a:xfrm>
              <a:off x="6531439" y="13210486"/>
              <a:ext cx="3078385" cy="3726956"/>
            </a:xfrm>
            <a:prstGeom prst="rect">
              <a:avLst/>
            </a:prstGeom>
            <a:blipFill>
              <a:blip r:embed="rId3" cstate="print"/>
              <a:stretch>
                <a:fillRect/>
              </a:stretch>
            </a:blipFill>
          </p:spPr>
          <p:txBody>
            <a:bodyPr wrap="square" lIns="0" tIns="0" rIns="0" bIns="0" rtlCol="0"/>
            <a:lstStyle/>
            <a:p>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99"/>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latin typeface="Helvetica LT Std Cond" panose="020B0506020202030204" pitchFamily="34" charset="0"/>
              </a:defRPr>
            </a:lvl1pPr>
          </a:lstStyle>
          <a:p>
            <a:r>
              <a:rPr lang="it-IT"/>
              <a:t>AGENZIA DELLE DOGANE E DEI MONOPOLI - PROVVISTE E DOTAZIONI DI BORDO - Aspetti doganali e fiscali</a:t>
            </a:r>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latin typeface="Helvetica LT Std Cond" panose="020B0506020202030204" pitchFamily="34" charset="0"/>
              </a:defRPr>
            </a:lvl1pPr>
          </a:lstStyle>
          <a:p>
            <a:r>
              <a:rPr lang="it-IT"/>
              <a:t>29/09/2020</a:t>
            </a:r>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latin typeface="Helvetica LT Std Cond" panose="020B0506020202030204" pitchFamily="34" charset="0"/>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896235731"/>
      </p:ext>
    </p:extLst>
  </p:cSld>
  <p:clrMap bg1="dk1" tx1="lt1" bg2="dk2" tx2="lt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49" r:id="rId5"/>
    <p:sldLayoutId id="2147483650" r:id="rId6"/>
    <p:sldLayoutId id="2147483651" r:id="rId7"/>
    <p:sldLayoutId id="2147483652" r:id="rId8"/>
  </p:sldLayoutIdLst>
  <p:hf sldNum="0" hdr="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a:extLst>
              <a:ext uri="{FF2B5EF4-FFF2-40B4-BE49-F238E27FC236}">
                <a16:creationId xmlns:a16="http://schemas.microsoft.com/office/drawing/2014/main" xmlns="" id="{1A1DD593-3F75-4466-B6C6-AE5138E93564}"/>
              </a:ext>
            </a:extLst>
          </p:cNvPr>
          <p:cNvSpPr txBox="1"/>
          <p:nvPr/>
        </p:nvSpPr>
        <p:spPr>
          <a:xfrm>
            <a:off x="0" y="5251800"/>
            <a:ext cx="5674771" cy="984885"/>
          </a:xfrm>
          <a:prstGeom prst="rect">
            <a:avLst/>
          </a:prstGeom>
          <a:noFill/>
        </p:spPr>
        <p:txBody>
          <a:bodyPr wrap="square" rtlCol="0">
            <a:spAutoFit/>
          </a:bodyPr>
          <a:lstStyle/>
          <a:p>
            <a:pPr algn="ctr"/>
            <a:r>
              <a:rPr lang="it-IT" altLang="it-IT" sz="2200" b="1" dirty="0" smtClean="0">
                <a:latin typeface="Garamond" panose="02020404030301010803" pitchFamily="18" charset="0"/>
              </a:rPr>
              <a:t>LA PROVA DELL’AVVENUTA ESPORTAZIONE</a:t>
            </a:r>
            <a:endParaRPr lang="it-IT" altLang="it-IT" sz="2200" b="1" dirty="0">
              <a:latin typeface="Garamond" panose="02020404030301010803" pitchFamily="18" charset="0"/>
            </a:endParaRPr>
          </a:p>
          <a:p>
            <a:pPr algn="ctr"/>
            <a:endParaRPr lang="it-IT" altLang="it-IT" sz="1400" b="1" dirty="0">
              <a:latin typeface="Garamond" panose="02020404030301010803" pitchFamily="18" charset="0"/>
            </a:endParaRPr>
          </a:p>
        </p:txBody>
      </p:sp>
      <p:sp>
        <p:nvSpPr>
          <p:cNvPr id="9" name="CasellaDiTesto 8">
            <a:extLst>
              <a:ext uri="{FF2B5EF4-FFF2-40B4-BE49-F238E27FC236}">
                <a16:creationId xmlns:a16="http://schemas.microsoft.com/office/drawing/2014/main" xmlns="" id="{67EF3514-B4B7-45D3-B67E-EB8CE94C4EE6}"/>
              </a:ext>
            </a:extLst>
          </p:cNvPr>
          <p:cNvSpPr txBox="1"/>
          <p:nvPr/>
        </p:nvSpPr>
        <p:spPr>
          <a:xfrm>
            <a:off x="7462732" y="251457"/>
            <a:ext cx="3139811" cy="400110"/>
          </a:xfrm>
          <a:prstGeom prst="rect">
            <a:avLst/>
          </a:prstGeom>
          <a:noFill/>
        </p:spPr>
        <p:txBody>
          <a:bodyPr wrap="square" rtlCol="0">
            <a:spAutoFit/>
          </a:bodyPr>
          <a:lstStyle/>
          <a:p>
            <a:r>
              <a:rPr lang="it-IT" sz="2000" b="1" dirty="0">
                <a:latin typeface="Garamond" panose="02020404030301010803" pitchFamily="18" charset="0"/>
              </a:rPr>
              <a:t>Livorno, </a:t>
            </a:r>
            <a:r>
              <a:rPr lang="it-IT" sz="2000" b="1" dirty="0" smtClean="0">
                <a:latin typeface="Garamond" panose="02020404030301010803" pitchFamily="18" charset="0"/>
              </a:rPr>
              <a:t>28 ottobre </a:t>
            </a:r>
            <a:r>
              <a:rPr lang="it-IT" sz="2000" b="1" dirty="0">
                <a:latin typeface="Garamond" panose="02020404030301010803" pitchFamily="18" charset="0"/>
              </a:rPr>
              <a:t>2020</a:t>
            </a:r>
          </a:p>
        </p:txBody>
      </p:sp>
      <p:sp>
        <p:nvSpPr>
          <p:cNvPr id="3" name="Rectangle 2"/>
          <p:cNvSpPr/>
          <p:nvPr/>
        </p:nvSpPr>
        <p:spPr>
          <a:xfrm>
            <a:off x="523676" y="128347"/>
            <a:ext cx="4627418" cy="646331"/>
          </a:xfrm>
          <a:prstGeom prst="rect">
            <a:avLst/>
          </a:prstGeom>
        </p:spPr>
        <p:txBody>
          <a:bodyPr wrap="square">
            <a:spAutoFit/>
          </a:bodyPr>
          <a:lstStyle/>
          <a:p>
            <a:pPr algn="ctr">
              <a:spcAft>
                <a:spcPts val="0"/>
              </a:spcAft>
              <a:defRPr/>
            </a:pPr>
            <a:r>
              <a:rPr lang="it-IT" b="1" cap="small" dirty="0">
                <a:solidFill>
                  <a:schemeClr val="bg2"/>
                </a:solidFill>
                <a:latin typeface="Garamond" panose="02020404030301010803" pitchFamily="18" charset="0"/>
                <a:ea typeface="Calibri" panose="020F0502020204030204" pitchFamily="34" charset="0"/>
                <a:cs typeface="Arial" panose="020B0604020202020204" pitchFamily="34" charset="0"/>
              </a:rPr>
              <a:t>DT VI - Toscana, Sardegna e Umbria</a:t>
            </a:r>
            <a:endParaRPr lang="it-IT" dirty="0">
              <a:solidFill>
                <a:schemeClr val="bg2"/>
              </a:solidFill>
              <a:latin typeface="Garamond" panose="02020404030301010803" pitchFamily="18" charset="0"/>
              <a:ea typeface="Calibri" panose="020F0502020204030204" pitchFamily="34" charset="0"/>
              <a:cs typeface="Arial" panose="020B0604020202020204" pitchFamily="34" charset="0"/>
            </a:endParaRPr>
          </a:p>
          <a:p>
            <a:pPr algn="ctr">
              <a:spcAft>
                <a:spcPts val="0"/>
              </a:spcAft>
              <a:defRPr/>
            </a:pPr>
            <a:r>
              <a:rPr lang="it-IT" b="1" dirty="0">
                <a:solidFill>
                  <a:schemeClr val="bg2"/>
                </a:solidFill>
                <a:latin typeface="Garamond" panose="02020404030301010803" pitchFamily="18" charset="0"/>
                <a:ea typeface="Calibri" panose="020F0502020204030204" pitchFamily="34" charset="0"/>
                <a:cs typeface="Arial" panose="020B0604020202020204" pitchFamily="34" charset="0"/>
              </a:rPr>
              <a:t>      Ufficio delle Dogane di Livorno</a:t>
            </a:r>
            <a:endParaRPr lang="it-IT" dirty="0">
              <a:solidFill>
                <a:schemeClr val="bg2"/>
              </a:solidFill>
              <a:latin typeface="Garamond" panose="02020404030301010803" pitchFamily="18" charset="0"/>
              <a:ea typeface="Calibri" panose="020F0502020204030204" pitchFamily="34" charset="0"/>
              <a:cs typeface="Arial" panose="020B0604020202020204" pitchFamily="34" charset="0"/>
            </a:endParaRPr>
          </a:p>
        </p:txBody>
      </p:sp>
      <p:sp>
        <p:nvSpPr>
          <p:cNvPr id="4" name="Rectangle 3"/>
          <p:cNvSpPr/>
          <p:nvPr/>
        </p:nvSpPr>
        <p:spPr>
          <a:xfrm>
            <a:off x="5825716" y="5411794"/>
            <a:ext cx="6230168" cy="461665"/>
          </a:xfrm>
          <a:prstGeom prst="rect">
            <a:avLst/>
          </a:prstGeom>
        </p:spPr>
        <p:txBody>
          <a:bodyPr wrap="none">
            <a:spAutoFit/>
          </a:bodyPr>
          <a:lstStyle/>
          <a:p>
            <a:pPr algn="ctr"/>
            <a:r>
              <a:rPr lang="it-IT" sz="2400" b="1" dirty="0">
                <a:solidFill>
                  <a:srgbClr val="FFC000"/>
                </a:solidFill>
                <a:latin typeface="Garamond" panose="02020404030301010803" pitchFamily="18" charset="0"/>
              </a:rPr>
              <a:t>Dott. Mattia Rizzo - Dott.ssa Paola Pimpinella</a:t>
            </a:r>
          </a:p>
        </p:txBody>
      </p:sp>
    </p:spTree>
    <p:extLst>
      <p:ext uri="{BB962C8B-B14F-4D97-AF65-F5344CB8AC3E}">
        <p14:creationId xmlns:p14="http://schemas.microsoft.com/office/powerpoint/2010/main" val="355956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1FB2F659-B851-4C5B-ADDB-8424977FEAB3}"/>
              </a:ext>
            </a:extLst>
          </p:cNvPr>
          <p:cNvSpPr/>
          <p:nvPr/>
        </p:nvSpPr>
        <p:spPr>
          <a:xfrm>
            <a:off x="680483" y="274290"/>
            <a:ext cx="10845209" cy="4062651"/>
          </a:xfrm>
          <a:prstGeom prst="rect">
            <a:avLst/>
          </a:prstGeom>
        </p:spPr>
        <p:txBody>
          <a:bodyPr wrap="square">
            <a:spAutoFit/>
          </a:bodyPr>
          <a:lstStyle/>
          <a:p>
            <a:pPr algn="ctr">
              <a:buSzPct val="100000"/>
              <a:buFont typeface="Wingdings 3" panose="05040102010807070707" pitchFamily="18" charset="2"/>
              <a:buNone/>
            </a:pPr>
            <a:endPar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buSzPct val="100000"/>
              <a:buFont typeface="Wingdings 3" panose="05040102010807070707" pitchFamily="18" charset="2"/>
              <a:buNone/>
            </a:pPr>
            <a:endPar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buSzPct val="100000"/>
              <a:buFont typeface="Wingdings 3" panose="05040102010807070707" pitchFamily="18" charset="2"/>
              <a:buNone/>
            </a:pPr>
            <a:r>
              <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NORMATIVA CESSIONI INTRACOMUNITARIE </a:t>
            </a:r>
          </a:p>
          <a:p>
            <a:pPr algn="ctr">
              <a:buSzPct val="100000"/>
              <a:buFont typeface="Wingdings 3" panose="05040102010807070707" pitchFamily="18" charset="2"/>
              <a:buNone/>
            </a:pPr>
            <a:endPar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buSzPct val="100000"/>
              <a:buFont typeface="Wingdings 3" panose="05040102010807070707" pitchFamily="18" charset="2"/>
              <a:buNone/>
            </a:pPr>
            <a:r>
              <a:rPr lang="it-IT" altLang="it-IT" sz="2600" b="1" u="sng" dirty="0" smtClean="0">
                <a:solidFill>
                  <a:srgbClr val="002060"/>
                </a:solidFill>
                <a:latin typeface="Garamond" panose="02020404030301010803" pitchFamily="18" charset="0"/>
                <a:ea typeface="Calibri" panose="020F0502020204030204" pitchFamily="34" charset="0"/>
                <a:cs typeface="Arial" panose="020B0604020202020204" pitchFamily="34" charset="0"/>
              </a:rPr>
              <a:t>Profilo unionale</a:t>
            </a:r>
            <a:r>
              <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a:t>
            </a:r>
            <a:endPar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buSzPct val="100000"/>
            </a:pPr>
            <a:r>
              <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 Articolo 138 Direttiva 2006/112/CE</a:t>
            </a:r>
          </a:p>
          <a:p>
            <a:pPr marL="342900" indent="-342900" algn="just">
              <a:buSzPct val="100000"/>
              <a:buFontTx/>
              <a:buChar char="-"/>
            </a:pPr>
            <a:endPar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buSzPct val="100000"/>
            </a:pPr>
            <a:r>
              <a:rPr lang="it-IT" altLang="it-IT" sz="2600" b="1" u="sng" dirty="0" smtClean="0">
                <a:solidFill>
                  <a:srgbClr val="002060"/>
                </a:solidFill>
                <a:latin typeface="Garamond" panose="02020404030301010803" pitchFamily="18" charset="0"/>
                <a:ea typeface="Calibri" panose="020F0502020204030204" pitchFamily="34" charset="0"/>
                <a:cs typeface="Arial" panose="020B0604020202020204" pitchFamily="34" charset="0"/>
              </a:rPr>
              <a:t>Profilo fiscale</a:t>
            </a:r>
            <a:r>
              <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a:t>
            </a:r>
          </a:p>
          <a:p>
            <a:pPr algn="just">
              <a:buSzPct val="100000"/>
            </a:pPr>
            <a:r>
              <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 Articolo 41 del D.L. n.331/1993 convertito con la L. 427/1993</a:t>
            </a:r>
            <a:endPar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marL="342900" indent="-342900" algn="just">
              <a:buSzPct val="100000"/>
              <a:buFontTx/>
              <a:buChar char="-"/>
            </a:pPr>
            <a:endPar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p:txBody>
      </p:sp>
      <p:sp>
        <p:nvSpPr>
          <p:cNvPr id="3" name="Segnaposto data 2">
            <a:extLst>
              <a:ext uri="{FF2B5EF4-FFF2-40B4-BE49-F238E27FC236}">
                <a16:creationId xmlns:a16="http://schemas.microsoft.com/office/drawing/2014/main" xmlns="" id="{DE7E4443-8CE0-4157-B067-AE922BDB7C5C}"/>
              </a:ext>
            </a:extLst>
          </p:cNvPr>
          <p:cNvSpPr>
            <a:spLocks noGrp="1"/>
          </p:cNvSpPr>
          <p:nvPr>
            <p:ph type="dt" sz="half" idx="10"/>
          </p:nvPr>
        </p:nvSpPr>
        <p:spPr/>
        <p:txBody>
          <a:bodyPr/>
          <a:lstStyle/>
          <a:p>
            <a:r>
              <a:rPr lang="it-IT" dirty="0" smtClean="0"/>
              <a:t>28/10/2020</a:t>
            </a:r>
            <a:endParaRPr lang="en-US" dirty="0"/>
          </a:p>
          <a:p>
            <a:endParaRPr lang="en-US" dirty="0"/>
          </a:p>
        </p:txBody>
      </p:sp>
      <p:sp>
        <p:nvSpPr>
          <p:cNvPr id="4" name="Segnaposto piè di pagina 3">
            <a:extLst>
              <a:ext uri="{FF2B5EF4-FFF2-40B4-BE49-F238E27FC236}">
                <a16:creationId xmlns:a16="http://schemas.microsoft.com/office/drawing/2014/main" xmlns="" id="{295BAE8E-88BC-4C21-90AD-7312580667A5}"/>
              </a:ext>
            </a:extLst>
          </p:cNvPr>
          <p:cNvSpPr>
            <a:spLocks noGrp="1"/>
          </p:cNvSpPr>
          <p:nvPr>
            <p:ph type="ftr" sz="quarter" idx="11"/>
          </p:nvPr>
        </p:nvSpPr>
        <p:spPr/>
        <p:txBody>
          <a:bodyPr/>
          <a:lstStyle/>
          <a:p>
            <a:r>
              <a:rPr lang="it-IT" dirty="0">
                <a:latin typeface="Garamond" panose="02020404030301010803" pitchFamily="18" charset="0"/>
              </a:rPr>
              <a:t>AGENZIA DELLE DOGANE E DEI MONOPOLI – LA PROVA DELL’AVVENUTA ESPORTAZIONE</a:t>
            </a:r>
            <a:endParaRPr lang="en-US" dirty="0">
              <a:latin typeface="Garamond" panose="02020404030301010803" pitchFamily="18" charset="0"/>
            </a:endParaRPr>
          </a:p>
        </p:txBody>
      </p:sp>
    </p:spTree>
    <p:extLst>
      <p:ext uri="{BB962C8B-B14F-4D97-AF65-F5344CB8AC3E}">
        <p14:creationId xmlns:p14="http://schemas.microsoft.com/office/powerpoint/2010/main" val="1862149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1FB2F659-B851-4C5B-ADDB-8424977FEAB3}"/>
              </a:ext>
            </a:extLst>
          </p:cNvPr>
          <p:cNvSpPr/>
          <p:nvPr/>
        </p:nvSpPr>
        <p:spPr>
          <a:xfrm>
            <a:off x="680483" y="274290"/>
            <a:ext cx="10845209" cy="5663089"/>
          </a:xfrm>
          <a:prstGeom prst="rect">
            <a:avLst/>
          </a:prstGeom>
        </p:spPr>
        <p:txBody>
          <a:bodyPr wrap="square">
            <a:spAutoFit/>
          </a:bodyPr>
          <a:lstStyle/>
          <a:p>
            <a:pPr algn="ctr">
              <a:buSzPct val="100000"/>
              <a:buFont typeface="Wingdings 3" panose="05040102010807070707" pitchFamily="18" charset="2"/>
              <a:buNone/>
            </a:pPr>
            <a:endPar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buSzPct val="100000"/>
              <a:buFont typeface="Wingdings 3" panose="05040102010807070707" pitchFamily="18" charset="2"/>
              <a:buNone/>
            </a:pPr>
            <a:endPar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buSzPct val="100000"/>
              <a:buFont typeface="Wingdings 3" panose="05040102010807070707" pitchFamily="18" charset="2"/>
              <a:buNone/>
            </a:pPr>
            <a:r>
              <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NORMATIVA CESSIONE ESPORTAZIONE </a:t>
            </a:r>
          </a:p>
          <a:p>
            <a:pPr algn="ctr">
              <a:buSzPct val="100000"/>
              <a:buFont typeface="Wingdings 3" panose="05040102010807070707" pitchFamily="18" charset="2"/>
              <a:buNone/>
            </a:pPr>
            <a:endPar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buSzPct val="100000"/>
              <a:buFont typeface="Wingdings 3" panose="05040102010807070707" pitchFamily="18" charset="2"/>
              <a:buNone/>
            </a:pPr>
            <a:r>
              <a:rPr lang="it-IT" altLang="it-IT" sz="2600" b="1" u="sng" dirty="0" smtClean="0">
                <a:solidFill>
                  <a:srgbClr val="002060"/>
                </a:solidFill>
                <a:latin typeface="Garamond" panose="02020404030301010803" pitchFamily="18" charset="0"/>
                <a:ea typeface="Calibri" panose="020F0502020204030204" pitchFamily="34" charset="0"/>
                <a:cs typeface="Arial" panose="020B0604020202020204" pitchFamily="34" charset="0"/>
              </a:rPr>
              <a:t>Profilo doganale</a:t>
            </a:r>
            <a:r>
              <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a:t>
            </a:r>
            <a:endPar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buSzPct val="100000"/>
            </a:pPr>
            <a:r>
              <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   Regolamento (UE) n. 952/2013 – Istituzione del CDU – Codice Doganale  dell’Unione;</a:t>
            </a:r>
          </a:p>
          <a:p>
            <a:pPr marL="342900" indent="-342900" algn="just">
              <a:buSzPct val="100000"/>
              <a:buFontTx/>
              <a:buChar char="-"/>
            </a:pPr>
            <a:r>
              <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Regolamento delegato (UE) n. 2446/2015;</a:t>
            </a:r>
          </a:p>
          <a:p>
            <a:pPr marL="342900" indent="-342900" algn="just">
              <a:buSzPct val="100000"/>
              <a:buFontTx/>
              <a:buChar char="-"/>
            </a:pPr>
            <a:r>
              <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Regolamento di esecuzione (UE) n. 2447/2015</a:t>
            </a:r>
          </a:p>
          <a:p>
            <a:pPr marL="342900" indent="-342900" algn="just">
              <a:buSzPct val="100000"/>
              <a:buFontTx/>
              <a:buChar char="-"/>
            </a:pPr>
            <a:r>
              <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DPR n.43/1973 – Testo Unico delle Leggi doganali</a:t>
            </a:r>
          </a:p>
          <a:p>
            <a:pPr marL="342900" indent="-342900" algn="just">
              <a:buSzPct val="100000"/>
              <a:buFontTx/>
              <a:buChar char="-"/>
            </a:pPr>
            <a:endPar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buSzPct val="100000"/>
            </a:pPr>
            <a:r>
              <a:rPr lang="it-IT" altLang="it-IT" sz="2600" b="1" u="sng" dirty="0" smtClean="0">
                <a:solidFill>
                  <a:srgbClr val="002060"/>
                </a:solidFill>
                <a:latin typeface="Garamond" panose="02020404030301010803" pitchFamily="18" charset="0"/>
                <a:ea typeface="Calibri" panose="020F0502020204030204" pitchFamily="34" charset="0"/>
                <a:cs typeface="Arial" panose="020B0604020202020204" pitchFamily="34" charset="0"/>
              </a:rPr>
              <a:t>Profilo fiscale</a:t>
            </a:r>
            <a:r>
              <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a:t>
            </a:r>
          </a:p>
          <a:p>
            <a:pPr algn="just">
              <a:buSzPct val="100000"/>
            </a:pPr>
            <a:r>
              <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 Articolo 8 DPR n.633/1972</a:t>
            </a:r>
            <a:endPar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marL="342900" indent="-342900" algn="just">
              <a:buSzPct val="100000"/>
              <a:buFontTx/>
              <a:buChar char="-"/>
            </a:pPr>
            <a:endPar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p:txBody>
      </p:sp>
      <p:sp>
        <p:nvSpPr>
          <p:cNvPr id="3" name="Segnaposto data 2">
            <a:extLst>
              <a:ext uri="{FF2B5EF4-FFF2-40B4-BE49-F238E27FC236}">
                <a16:creationId xmlns:a16="http://schemas.microsoft.com/office/drawing/2014/main" xmlns="" id="{DE7E4443-8CE0-4157-B067-AE922BDB7C5C}"/>
              </a:ext>
            </a:extLst>
          </p:cNvPr>
          <p:cNvSpPr>
            <a:spLocks noGrp="1"/>
          </p:cNvSpPr>
          <p:nvPr>
            <p:ph type="dt" sz="half" idx="10"/>
          </p:nvPr>
        </p:nvSpPr>
        <p:spPr/>
        <p:txBody>
          <a:bodyPr/>
          <a:lstStyle/>
          <a:p>
            <a:r>
              <a:rPr lang="it-IT" dirty="0"/>
              <a:t>29/09/2028/10/2020</a:t>
            </a:r>
            <a:endParaRPr lang="en-US" dirty="0"/>
          </a:p>
          <a:p>
            <a:r>
              <a:rPr lang="it-IT" dirty="0" smtClean="0"/>
              <a:t>20</a:t>
            </a:r>
            <a:endParaRPr lang="en-US" dirty="0"/>
          </a:p>
        </p:txBody>
      </p:sp>
      <p:sp>
        <p:nvSpPr>
          <p:cNvPr id="4" name="Segnaposto piè di pagina 3">
            <a:extLst>
              <a:ext uri="{FF2B5EF4-FFF2-40B4-BE49-F238E27FC236}">
                <a16:creationId xmlns:a16="http://schemas.microsoft.com/office/drawing/2014/main" xmlns="" id="{295BAE8E-88BC-4C21-90AD-7312580667A5}"/>
              </a:ext>
            </a:extLst>
          </p:cNvPr>
          <p:cNvSpPr>
            <a:spLocks noGrp="1"/>
          </p:cNvSpPr>
          <p:nvPr>
            <p:ph type="ftr" sz="quarter" idx="11"/>
          </p:nvPr>
        </p:nvSpPr>
        <p:spPr/>
        <p:txBody>
          <a:bodyPr/>
          <a:lstStyle/>
          <a:p>
            <a:r>
              <a:rPr lang="it-IT" dirty="0">
                <a:latin typeface="Garamond" panose="02020404030301010803" pitchFamily="18" charset="0"/>
              </a:rPr>
              <a:t>AGENZIA DELLE DOGANE E DEI MONOPOLI – LA PROVA DELL’AVVENUTA ESPORTAZIONE</a:t>
            </a:r>
            <a:endParaRPr lang="en-US" dirty="0">
              <a:latin typeface="Garamond" panose="02020404030301010803" pitchFamily="18" charset="0"/>
            </a:endParaRPr>
          </a:p>
        </p:txBody>
      </p:sp>
    </p:spTree>
    <p:extLst>
      <p:ext uri="{BB962C8B-B14F-4D97-AF65-F5344CB8AC3E}">
        <p14:creationId xmlns:p14="http://schemas.microsoft.com/office/powerpoint/2010/main" val="37955566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1FB2F659-B851-4C5B-ADDB-8424977FEAB3}"/>
              </a:ext>
            </a:extLst>
          </p:cNvPr>
          <p:cNvSpPr/>
          <p:nvPr/>
        </p:nvSpPr>
        <p:spPr>
          <a:xfrm>
            <a:off x="1251284" y="322416"/>
            <a:ext cx="9801727" cy="5324535"/>
          </a:xfrm>
          <a:prstGeom prst="rect">
            <a:avLst/>
          </a:prstGeom>
        </p:spPr>
        <p:txBody>
          <a:bodyPr wrap="square">
            <a:spAutoFit/>
          </a:bodyPr>
          <a:lstStyle/>
          <a:p>
            <a:pPr algn="ctr">
              <a:buSzPct val="100000"/>
              <a:buFont typeface="Wingdings 3" panose="05040102010807070707" pitchFamily="18" charset="2"/>
              <a:buNone/>
            </a:pPr>
            <a:endPar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buSzPct val="100000"/>
              <a:buFont typeface="Wingdings 3" panose="05040102010807070707" pitchFamily="18" charset="2"/>
              <a:buNone/>
            </a:pPr>
            <a:endPar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buSzPct val="100000"/>
            </a:pP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ARTICOLO 8 D.P.R. N. 633/1972</a:t>
            </a:r>
          </a:p>
          <a:p>
            <a:pPr marL="342900" indent="-342900" algn="ctr">
              <a:buSzPct val="100000"/>
              <a:buFontTx/>
              <a:buChar char="-"/>
            </a:pPr>
            <a:endPar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buSzPct val="100000"/>
            </a:pP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Disciplina le cessioni all’esportazione </a:t>
            </a:r>
            <a:r>
              <a:rPr lang="it-IT" altLang="it-IT" sz="2400" b="1" u="sng" dirty="0" smtClean="0">
                <a:solidFill>
                  <a:srgbClr val="002060"/>
                </a:solidFill>
                <a:latin typeface="Garamond" panose="02020404030301010803" pitchFamily="18" charset="0"/>
                <a:ea typeface="Calibri" panose="020F0502020204030204" pitchFamily="34" charset="0"/>
                <a:cs typeface="Arial" panose="020B0604020202020204" pitchFamily="34" charset="0"/>
              </a:rPr>
              <a:t>non imponibili</a:t>
            </a: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 che per concretizzarsi devono ricorrere contemporaneamente due condizioni legate al </a:t>
            </a:r>
            <a:r>
              <a:rPr lang="it-IT" altLang="it-IT" sz="2400" b="1" u="sng" dirty="0" smtClean="0">
                <a:solidFill>
                  <a:srgbClr val="002060"/>
                </a:solidFill>
                <a:latin typeface="Garamond" panose="02020404030301010803" pitchFamily="18" charset="0"/>
                <a:ea typeface="Calibri" panose="020F0502020204030204" pitchFamily="34" charset="0"/>
                <a:cs typeface="Arial" panose="020B0604020202020204" pitchFamily="34" charset="0"/>
              </a:rPr>
              <a:t>trasferimento dei beni </a:t>
            </a: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a:t>
            </a:r>
          </a:p>
          <a:p>
            <a:pPr algn="just">
              <a:buSzPct val="100000"/>
            </a:pPr>
            <a:endParaRPr lang="it-IT" altLang="it-IT" sz="2400" b="1" u="sng"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marL="342900" indent="-342900" algn="just">
              <a:buSzPct val="100000"/>
              <a:buFontTx/>
              <a:buChar char="-"/>
            </a:pPr>
            <a:r>
              <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rPr>
              <a:t>t</a:t>
            </a: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rasferimento fisico dei beni al di fuori del territorio unionale, risultante dalla dichiarazione doganale;</a:t>
            </a:r>
          </a:p>
          <a:p>
            <a:pPr marL="342900" indent="-342900" algn="just">
              <a:buSzPct val="100000"/>
              <a:buFontTx/>
              <a:buChar char="-"/>
            </a:pPr>
            <a:endPar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marL="342900" indent="-342900" algn="just">
              <a:buSzPct val="100000"/>
              <a:buFontTx/>
              <a:buChar char="-"/>
            </a:pPr>
            <a:r>
              <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rPr>
              <a:t>t</a:t>
            </a: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rasferimento dei beni a titolo traslativo della proprietà.</a:t>
            </a:r>
          </a:p>
          <a:p>
            <a:pPr algn="just">
              <a:buSzPct val="100000"/>
            </a:pPr>
            <a:endPar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buSzPct val="100000"/>
            </a:pP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                    </a:t>
            </a:r>
          </a:p>
        </p:txBody>
      </p:sp>
      <p:sp>
        <p:nvSpPr>
          <p:cNvPr id="3" name="Segnaposto data 2">
            <a:extLst>
              <a:ext uri="{FF2B5EF4-FFF2-40B4-BE49-F238E27FC236}">
                <a16:creationId xmlns:a16="http://schemas.microsoft.com/office/drawing/2014/main" xmlns="" id="{DE7E4443-8CE0-4157-B067-AE922BDB7C5C}"/>
              </a:ext>
            </a:extLst>
          </p:cNvPr>
          <p:cNvSpPr>
            <a:spLocks noGrp="1"/>
          </p:cNvSpPr>
          <p:nvPr>
            <p:ph type="dt" sz="half" idx="10"/>
          </p:nvPr>
        </p:nvSpPr>
        <p:spPr/>
        <p:txBody>
          <a:bodyPr/>
          <a:lstStyle/>
          <a:p>
            <a:r>
              <a:rPr lang="it-IT" dirty="0"/>
              <a:t>28/10/2020</a:t>
            </a:r>
            <a:endParaRPr lang="en-US" dirty="0"/>
          </a:p>
          <a:p>
            <a:r>
              <a:rPr lang="it-IT" dirty="0" smtClean="0"/>
              <a:t>29/09/2020</a:t>
            </a:r>
            <a:endParaRPr lang="en-US" dirty="0"/>
          </a:p>
        </p:txBody>
      </p:sp>
      <p:sp>
        <p:nvSpPr>
          <p:cNvPr id="4" name="Segnaposto piè di pagina 3">
            <a:extLst>
              <a:ext uri="{FF2B5EF4-FFF2-40B4-BE49-F238E27FC236}">
                <a16:creationId xmlns:a16="http://schemas.microsoft.com/office/drawing/2014/main" xmlns="" id="{295BAE8E-88BC-4C21-90AD-7312580667A5}"/>
              </a:ext>
            </a:extLst>
          </p:cNvPr>
          <p:cNvSpPr>
            <a:spLocks noGrp="1"/>
          </p:cNvSpPr>
          <p:nvPr>
            <p:ph type="ftr" sz="quarter" idx="11"/>
          </p:nvPr>
        </p:nvSpPr>
        <p:spPr/>
        <p:txBody>
          <a:bodyPr/>
          <a:lstStyle/>
          <a:p>
            <a:r>
              <a:rPr lang="it-IT" dirty="0">
                <a:latin typeface="Garamond" panose="02020404030301010803" pitchFamily="18" charset="0"/>
              </a:rPr>
              <a:t>AGENZIA DELLE DOGANE E DEI MONOPOLI – LA PROVA DELL’AVVENUTA ESPORTAZIONE</a:t>
            </a:r>
            <a:endParaRPr lang="en-US" dirty="0">
              <a:latin typeface="Garamond" panose="02020404030301010803" pitchFamily="18" charset="0"/>
            </a:endParaRPr>
          </a:p>
        </p:txBody>
      </p:sp>
    </p:spTree>
    <p:extLst>
      <p:ext uri="{BB962C8B-B14F-4D97-AF65-F5344CB8AC3E}">
        <p14:creationId xmlns:p14="http://schemas.microsoft.com/office/powerpoint/2010/main" val="29844121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1FB2F659-B851-4C5B-ADDB-8424977FEAB3}"/>
              </a:ext>
            </a:extLst>
          </p:cNvPr>
          <p:cNvSpPr/>
          <p:nvPr/>
        </p:nvSpPr>
        <p:spPr>
          <a:xfrm>
            <a:off x="776735" y="322416"/>
            <a:ext cx="10845209" cy="4278094"/>
          </a:xfrm>
          <a:prstGeom prst="rect">
            <a:avLst/>
          </a:prstGeom>
        </p:spPr>
        <p:txBody>
          <a:bodyPr wrap="square">
            <a:spAutoFit/>
          </a:bodyPr>
          <a:lstStyle/>
          <a:p>
            <a:pPr algn="ctr">
              <a:buSzPct val="100000"/>
              <a:buFont typeface="Wingdings 3" panose="05040102010807070707" pitchFamily="18" charset="2"/>
              <a:buNone/>
            </a:pPr>
            <a:endPar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buSzPct val="100000"/>
              <a:buFont typeface="Wingdings 3" panose="05040102010807070707" pitchFamily="18" charset="2"/>
              <a:buNone/>
            </a:pPr>
            <a:endPar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buSzPct val="100000"/>
              <a:buFont typeface="Wingdings 3" panose="05040102010807070707" pitchFamily="18" charset="2"/>
              <a:buNone/>
            </a:pPr>
            <a:r>
              <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DIFFERENZA TRA L’ESPORTAZIONE E LA CESSIONE ALL’ESPORTAZIONE</a:t>
            </a:r>
          </a:p>
          <a:p>
            <a:pPr marL="342900" indent="-342900" algn="just">
              <a:buSzPct val="100000"/>
              <a:buFontTx/>
              <a:buChar char="-"/>
            </a:pPr>
            <a:endPar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buSzPct val="100000"/>
            </a:pP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A) ESPORTAZIONE : termine più ampio utilizzato nella disciplina doganale che non implica necessariamente la realizzazione di una cessione all’esportazione in senso «fiscale»;</a:t>
            </a:r>
          </a:p>
          <a:p>
            <a:pPr marL="342900" indent="-342900" algn="just">
              <a:buSzPct val="100000"/>
              <a:buFontTx/>
              <a:buChar char="-"/>
            </a:pPr>
            <a:endPar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buSzPct val="100000"/>
            </a:pP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B) CESSIONE ALL’ESPORTAZIONE : termine usato nella disciplina fiscale che si concretizza con una esportazione definitiva dei beni dal punto di vista doganale.</a:t>
            </a:r>
            <a:endPar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p:txBody>
      </p:sp>
      <p:sp>
        <p:nvSpPr>
          <p:cNvPr id="3" name="Segnaposto data 2">
            <a:extLst>
              <a:ext uri="{FF2B5EF4-FFF2-40B4-BE49-F238E27FC236}">
                <a16:creationId xmlns:a16="http://schemas.microsoft.com/office/drawing/2014/main" xmlns="" id="{DE7E4443-8CE0-4157-B067-AE922BDB7C5C}"/>
              </a:ext>
            </a:extLst>
          </p:cNvPr>
          <p:cNvSpPr>
            <a:spLocks noGrp="1"/>
          </p:cNvSpPr>
          <p:nvPr>
            <p:ph type="dt" sz="half" idx="10"/>
          </p:nvPr>
        </p:nvSpPr>
        <p:spPr/>
        <p:txBody>
          <a:bodyPr/>
          <a:lstStyle/>
          <a:p>
            <a:r>
              <a:rPr lang="it-IT"/>
              <a:t>28/10/2020</a:t>
            </a:r>
            <a:endParaRPr lang="en-US" dirty="0"/>
          </a:p>
        </p:txBody>
      </p:sp>
      <p:sp>
        <p:nvSpPr>
          <p:cNvPr id="4" name="Segnaposto piè di pagina 3">
            <a:extLst>
              <a:ext uri="{FF2B5EF4-FFF2-40B4-BE49-F238E27FC236}">
                <a16:creationId xmlns:a16="http://schemas.microsoft.com/office/drawing/2014/main" xmlns="" id="{295BAE8E-88BC-4C21-90AD-7312580667A5}"/>
              </a:ext>
            </a:extLst>
          </p:cNvPr>
          <p:cNvSpPr>
            <a:spLocks noGrp="1"/>
          </p:cNvSpPr>
          <p:nvPr>
            <p:ph type="ftr" sz="quarter" idx="11"/>
          </p:nvPr>
        </p:nvSpPr>
        <p:spPr/>
        <p:txBody>
          <a:bodyPr/>
          <a:lstStyle/>
          <a:p>
            <a:r>
              <a:rPr lang="it-IT" dirty="0">
                <a:latin typeface="Garamond" panose="02020404030301010803" pitchFamily="18" charset="0"/>
              </a:rPr>
              <a:t>AGENZIA DELLE DOGANE E DEI MONOPOLI – LA PROVA DELL’AVVENUTA ESPORTAZIONE</a:t>
            </a:r>
            <a:endParaRPr lang="en-US" dirty="0">
              <a:latin typeface="Garamond" panose="02020404030301010803" pitchFamily="18" charset="0"/>
            </a:endParaRPr>
          </a:p>
        </p:txBody>
      </p:sp>
    </p:spTree>
    <p:extLst>
      <p:ext uri="{BB962C8B-B14F-4D97-AF65-F5344CB8AC3E}">
        <p14:creationId xmlns:p14="http://schemas.microsoft.com/office/powerpoint/2010/main" val="26036939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1FB2F659-B851-4C5B-ADDB-8424977FEAB3}"/>
              </a:ext>
            </a:extLst>
          </p:cNvPr>
          <p:cNvSpPr/>
          <p:nvPr/>
        </p:nvSpPr>
        <p:spPr>
          <a:xfrm>
            <a:off x="1193533" y="322416"/>
            <a:ext cx="9484799" cy="3970318"/>
          </a:xfrm>
          <a:prstGeom prst="rect">
            <a:avLst/>
          </a:prstGeom>
        </p:spPr>
        <p:txBody>
          <a:bodyPr wrap="square">
            <a:spAutoFit/>
          </a:bodyPr>
          <a:lstStyle/>
          <a:p>
            <a:pPr algn="ctr">
              <a:buSzPct val="100000"/>
              <a:buFont typeface="Wingdings 3" panose="05040102010807070707" pitchFamily="18" charset="2"/>
              <a:buNone/>
            </a:pPr>
            <a:endPar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buSzPct val="100000"/>
              <a:buFont typeface="Wingdings 3" panose="05040102010807070707" pitchFamily="18" charset="2"/>
              <a:buNone/>
            </a:pPr>
            <a:endPar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buSzPct val="100000"/>
              <a:buFont typeface="Wingdings 3" panose="05040102010807070707" pitchFamily="18" charset="2"/>
              <a:buNone/>
            </a:pPr>
            <a:endPar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buSzPct val="100000"/>
              <a:buFont typeface="Wingdings 3" panose="05040102010807070707" pitchFamily="18" charset="2"/>
              <a:buNone/>
            </a:pPr>
            <a:r>
              <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DIFFERENZA TRA L’ESPORTAZIONE E LA CESSIONE ALL’ESPORTAZIONE</a:t>
            </a:r>
          </a:p>
          <a:p>
            <a:pPr algn="ctr">
              <a:buSzPct val="100000"/>
              <a:buFont typeface="Wingdings 3" panose="05040102010807070707" pitchFamily="18" charset="2"/>
              <a:buNone/>
            </a:pPr>
            <a:endPar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buSzPct val="100000"/>
              <a:buFont typeface="Wingdings 3" panose="05040102010807070707" pitchFamily="18" charset="2"/>
              <a:buNone/>
            </a:pPr>
            <a:endPar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buSzPct val="100000"/>
              <a:buFont typeface="Wingdings 3" panose="05040102010807070707" pitchFamily="18" charset="2"/>
              <a:buNone/>
            </a:pP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Fattispecie che evidenziano la differenza tra il concetto di «esportazione definitiva» dal punto di vista doganale e di «cessione all’esportazione» dal punto di vista della normativa fiscale :</a:t>
            </a:r>
            <a:endPar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p:txBody>
      </p:sp>
      <p:sp>
        <p:nvSpPr>
          <p:cNvPr id="3" name="Segnaposto data 2">
            <a:extLst>
              <a:ext uri="{FF2B5EF4-FFF2-40B4-BE49-F238E27FC236}">
                <a16:creationId xmlns:a16="http://schemas.microsoft.com/office/drawing/2014/main" xmlns="" id="{DE7E4443-8CE0-4157-B067-AE922BDB7C5C}"/>
              </a:ext>
            </a:extLst>
          </p:cNvPr>
          <p:cNvSpPr>
            <a:spLocks noGrp="1"/>
          </p:cNvSpPr>
          <p:nvPr>
            <p:ph type="dt" sz="half" idx="10"/>
          </p:nvPr>
        </p:nvSpPr>
        <p:spPr/>
        <p:txBody>
          <a:bodyPr/>
          <a:lstStyle/>
          <a:p>
            <a:r>
              <a:rPr lang="it-IT" dirty="0"/>
              <a:t>29/09/28/10/2020</a:t>
            </a:r>
            <a:endParaRPr lang="en-US" dirty="0"/>
          </a:p>
          <a:p>
            <a:r>
              <a:rPr lang="it-IT" dirty="0" smtClean="0"/>
              <a:t>2020</a:t>
            </a:r>
            <a:endParaRPr lang="en-US" dirty="0"/>
          </a:p>
        </p:txBody>
      </p:sp>
      <p:sp>
        <p:nvSpPr>
          <p:cNvPr id="4" name="Segnaposto piè di pagina 3">
            <a:extLst>
              <a:ext uri="{FF2B5EF4-FFF2-40B4-BE49-F238E27FC236}">
                <a16:creationId xmlns:a16="http://schemas.microsoft.com/office/drawing/2014/main" xmlns="" id="{295BAE8E-88BC-4C21-90AD-7312580667A5}"/>
              </a:ext>
            </a:extLst>
          </p:cNvPr>
          <p:cNvSpPr>
            <a:spLocks noGrp="1"/>
          </p:cNvSpPr>
          <p:nvPr>
            <p:ph type="ftr" sz="quarter" idx="11"/>
          </p:nvPr>
        </p:nvSpPr>
        <p:spPr/>
        <p:txBody>
          <a:bodyPr/>
          <a:lstStyle/>
          <a:p>
            <a:r>
              <a:rPr lang="it-IT" dirty="0">
                <a:latin typeface="Garamond" panose="02020404030301010803" pitchFamily="18" charset="0"/>
              </a:rPr>
              <a:t>AGENZIA DELLE DOGANE E DEI MONOPOLI – LA PROVA DELL’AVVENUTA ESPORTAZIONE</a:t>
            </a:r>
            <a:endParaRPr lang="en-US" dirty="0">
              <a:latin typeface="Garamond" panose="02020404030301010803" pitchFamily="18" charset="0"/>
            </a:endParaRPr>
          </a:p>
        </p:txBody>
      </p:sp>
    </p:spTree>
    <p:extLst>
      <p:ext uri="{BB962C8B-B14F-4D97-AF65-F5344CB8AC3E}">
        <p14:creationId xmlns:p14="http://schemas.microsoft.com/office/powerpoint/2010/main" val="20841302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1FB2F659-B851-4C5B-ADDB-8424977FEAB3}"/>
              </a:ext>
            </a:extLst>
          </p:cNvPr>
          <p:cNvSpPr/>
          <p:nvPr/>
        </p:nvSpPr>
        <p:spPr>
          <a:xfrm>
            <a:off x="1193533" y="322416"/>
            <a:ext cx="9484799" cy="4493538"/>
          </a:xfrm>
          <a:prstGeom prst="rect">
            <a:avLst/>
          </a:prstGeom>
        </p:spPr>
        <p:txBody>
          <a:bodyPr wrap="square">
            <a:spAutoFit/>
          </a:bodyPr>
          <a:lstStyle/>
          <a:p>
            <a:pPr algn="ctr">
              <a:buSzPct val="100000"/>
              <a:buFont typeface="Wingdings 3" panose="05040102010807070707" pitchFamily="18" charset="2"/>
              <a:buNone/>
            </a:pPr>
            <a:endPar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buSzPct val="100000"/>
              <a:buFont typeface="Wingdings 3" panose="05040102010807070707" pitchFamily="18" charset="2"/>
              <a:buNone/>
            </a:pPr>
            <a:endPar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buSzPct val="100000"/>
              <a:buFont typeface="Wingdings 3" panose="05040102010807070707" pitchFamily="18" charset="2"/>
              <a:buNone/>
            </a:pPr>
            <a:endPar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buSzPct val="100000"/>
              <a:buFont typeface="Wingdings 3" panose="05040102010807070707" pitchFamily="18" charset="2"/>
              <a:buNone/>
            </a:pPr>
            <a:r>
              <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DIFFERENZA TRA L’ESPORTAZIONE E LA CESSIONE ALL’ESPORTAZIONE</a:t>
            </a:r>
          </a:p>
          <a:p>
            <a:pPr algn="ctr">
              <a:buSzPct val="100000"/>
              <a:buFont typeface="Wingdings 3" panose="05040102010807070707" pitchFamily="18" charset="2"/>
              <a:buNone/>
            </a:pPr>
            <a:endPar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marL="457200" indent="-457200" algn="just">
              <a:buSzPct val="100000"/>
              <a:buFontTx/>
              <a:buChar char="-"/>
            </a:pPr>
            <a:r>
              <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Esportazioni «franco valuta»</a:t>
            </a:r>
          </a:p>
          <a:p>
            <a:pPr marL="457200" indent="-457200" algn="just">
              <a:buSzPct val="100000"/>
              <a:buFontTx/>
              <a:buChar char="-"/>
            </a:pPr>
            <a:endPar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marL="457200" indent="-457200" algn="just">
              <a:buSzPct val="100000"/>
              <a:buFontTx/>
              <a:buChar char="-"/>
            </a:pPr>
            <a:r>
              <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Esportazioni definitive senza passaggio della proprietà</a:t>
            </a:r>
          </a:p>
          <a:p>
            <a:pPr marL="457200" indent="-457200" algn="just">
              <a:buSzPct val="100000"/>
              <a:buFontTx/>
              <a:buChar char="-"/>
            </a:pPr>
            <a:endPar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marL="457200" indent="-457200" algn="just">
              <a:buSzPct val="100000"/>
              <a:buFontTx/>
              <a:buChar char="-"/>
            </a:pPr>
            <a:r>
              <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Esportazioni di beni ceduti a titolo gratuito</a:t>
            </a:r>
          </a:p>
        </p:txBody>
      </p:sp>
      <p:sp>
        <p:nvSpPr>
          <p:cNvPr id="3" name="Segnaposto data 2">
            <a:extLst>
              <a:ext uri="{FF2B5EF4-FFF2-40B4-BE49-F238E27FC236}">
                <a16:creationId xmlns:a16="http://schemas.microsoft.com/office/drawing/2014/main" xmlns="" id="{DE7E4443-8CE0-4157-B067-AE922BDB7C5C}"/>
              </a:ext>
            </a:extLst>
          </p:cNvPr>
          <p:cNvSpPr>
            <a:spLocks noGrp="1"/>
          </p:cNvSpPr>
          <p:nvPr>
            <p:ph type="dt" sz="half" idx="10"/>
          </p:nvPr>
        </p:nvSpPr>
        <p:spPr/>
        <p:txBody>
          <a:bodyPr/>
          <a:lstStyle/>
          <a:p>
            <a:r>
              <a:rPr lang="it-IT" dirty="0"/>
              <a:t>29/09/228/10/2020</a:t>
            </a:r>
            <a:endParaRPr lang="en-US" dirty="0"/>
          </a:p>
          <a:p>
            <a:r>
              <a:rPr lang="it-IT" dirty="0" smtClean="0"/>
              <a:t>020</a:t>
            </a:r>
            <a:endParaRPr lang="en-US" dirty="0"/>
          </a:p>
        </p:txBody>
      </p:sp>
      <p:sp>
        <p:nvSpPr>
          <p:cNvPr id="4" name="Segnaposto piè di pagina 3">
            <a:extLst>
              <a:ext uri="{FF2B5EF4-FFF2-40B4-BE49-F238E27FC236}">
                <a16:creationId xmlns:a16="http://schemas.microsoft.com/office/drawing/2014/main" xmlns="" id="{295BAE8E-88BC-4C21-90AD-7312580667A5}"/>
              </a:ext>
            </a:extLst>
          </p:cNvPr>
          <p:cNvSpPr>
            <a:spLocks noGrp="1"/>
          </p:cNvSpPr>
          <p:nvPr>
            <p:ph type="ftr" sz="quarter" idx="11"/>
          </p:nvPr>
        </p:nvSpPr>
        <p:spPr/>
        <p:txBody>
          <a:bodyPr/>
          <a:lstStyle/>
          <a:p>
            <a:r>
              <a:rPr lang="it-IT" dirty="0">
                <a:latin typeface="Garamond" panose="02020404030301010803" pitchFamily="18" charset="0"/>
              </a:rPr>
              <a:t>AGENZIA DELLE DOGANE E DEI MONOPOLI – LA PROVA DELL’AVVENUTA ESPORTAZIONE</a:t>
            </a:r>
            <a:endParaRPr lang="en-US" dirty="0">
              <a:latin typeface="Garamond" panose="02020404030301010803" pitchFamily="18" charset="0"/>
            </a:endParaRPr>
          </a:p>
        </p:txBody>
      </p:sp>
    </p:spTree>
    <p:extLst>
      <p:ext uri="{BB962C8B-B14F-4D97-AF65-F5344CB8AC3E}">
        <p14:creationId xmlns:p14="http://schemas.microsoft.com/office/powerpoint/2010/main" val="37053478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1FB2F659-B851-4C5B-ADDB-8424977FEAB3}"/>
              </a:ext>
            </a:extLst>
          </p:cNvPr>
          <p:cNvSpPr/>
          <p:nvPr/>
        </p:nvSpPr>
        <p:spPr>
          <a:xfrm>
            <a:off x="1193533" y="322416"/>
            <a:ext cx="9484799" cy="4093428"/>
          </a:xfrm>
          <a:prstGeom prst="rect">
            <a:avLst/>
          </a:prstGeom>
        </p:spPr>
        <p:txBody>
          <a:bodyPr wrap="square">
            <a:spAutoFit/>
          </a:bodyPr>
          <a:lstStyle/>
          <a:p>
            <a:pPr algn="ctr">
              <a:buSzPct val="100000"/>
              <a:buFont typeface="Wingdings 3" panose="05040102010807070707" pitchFamily="18" charset="2"/>
              <a:buNone/>
            </a:pPr>
            <a:endPar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buSzPct val="100000"/>
              <a:buFont typeface="Wingdings 3" panose="05040102010807070707" pitchFamily="18" charset="2"/>
              <a:buNone/>
            </a:pPr>
            <a:endPar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buSzPct val="100000"/>
              <a:buFont typeface="Wingdings 3" panose="05040102010807070707" pitchFamily="18" charset="2"/>
              <a:buNone/>
            </a:pPr>
            <a:r>
              <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ESPORTAZIONI «FRANCO VALUTA»</a:t>
            </a:r>
          </a:p>
          <a:p>
            <a:pPr algn="ctr">
              <a:buSzPct val="100000"/>
              <a:buFont typeface="Wingdings 3" panose="05040102010807070707" pitchFamily="18" charset="2"/>
              <a:buNone/>
            </a:pPr>
            <a:endPar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buSzPct val="100000"/>
              <a:buFont typeface="Wingdings 3" panose="05040102010807070707" pitchFamily="18" charset="2"/>
              <a:buNone/>
            </a:pPr>
            <a:r>
              <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Sono le esportazioni che avvengono senza che venga pagato un corrispettivo quando si effettua la procedura doganale di esportazione definitiva.</a:t>
            </a:r>
          </a:p>
          <a:p>
            <a:pPr algn="just">
              <a:buSzPct val="100000"/>
              <a:buFont typeface="Wingdings 3" panose="05040102010807070707" pitchFamily="18" charset="2"/>
              <a:buNone/>
            </a:pPr>
            <a:endPar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buSzPct val="100000"/>
              <a:buFont typeface="Wingdings 3" panose="05040102010807070707" pitchFamily="18" charset="2"/>
              <a:buNone/>
            </a:pPr>
            <a:r>
              <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Esempio : trasferimento dei beni all’estero in depositi situati in Paesi extraunionali in attesa di una futura vendita.</a:t>
            </a:r>
          </a:p>
        </p:txBody>
      </p:sp>
      <p:sp>
        <p:nvSpPr>
          <p:cNvPr id="3" name="Segnaposto data 2">
            <a:extLst>
              <a:ext uri="{FF2B5EF4-FFF2-40B4-BE49-F238E27FC236}">
                <a16:creationId xmlns:a16="http://schemas.microsoft.com/office/drawing/2014/main" xmlns="" id="{DE7E4443-8CE0-4157-B067-AE922BDB7C5C}"/>
              </a:ext>
            </a:extLst>
          </p:cNvPr>
          <p:cNvSpPr>
            <a:spLocks noGrp="1"/>
          </p:cNvSpPr>
          <p:nvPr>
            <p:ph type="dt" sz="half" idx="10"/>
          </p:nvPr>
        </p:nvSpPr>
        <p:spPr/>
        <p:txBody>
          <a:bodyPr/>
          <a:lstStyle/>
          <a:p>
            <a:r>
              <a:rPr lang="it-IT" dirty="0"/>
              <a:t>228/10/2020</a:t>
            </a:r>
            <a:endParaRPr lang="en-US" dirty="0"/>
          </a:p>
          <a:p>
            <a:r>
              <a:rPr lang="it-IT" dirty="0" smtClean="0"/>
              <a:t>9/09/2020</a:t>
            </a:r>
            <a:endParaRPr lang="en-US" dirty="0"/>
          </a:p>
        </p:txBody>
      </p:sp>
      <p:sp>
        <p:nvSpPr>
          <p:cNvPr id="4" name="Segnaposto piè di pagina 3">
            <a:extLst>
              <a:ext uri="{FF2B5EF4-FFF2-40B4-BE49-F238E27FC236}">
                <a16:creationId xmlns:a16="http://schemas.microsoft.com/office/drawing/2014/main" xmlns="" id="{295BAE8E-88BC-4C21-90AD-7312580667A5}"/>
              </a:ext>
            </a:extLst>
          </p:cNvPr>
          <p:cNvSpPr>
            <a:spLocks noGrp="1"/>
          </p:cNvSpPr>
          <p:nvPr>
            <p:ph type="ftr" sz="quarter" idx="11"/>
          </p:nvPr>
        </p:nvSpPr>
        <p:spPr/>
        <p:txBody>
          <a:bodyPr/>
          <a:lstStyle/>
          <a:p>
            <a:r>
              <a:rPr lang="it-IT" dirty="0">
                <a:latin typeface="Garamond" panose="02020404030301010803" pitchFamily="18" charset="0"/>
              </a:rPr>
              <a:t>AGENZIA DELLE DOGANE E DEI MONOPOLI – LA PROVA DELL’AVVENUTA ESPORTAZIONE</a:t>
            </a:r>
            <a:endParaRPr lang="en-US" dirty="0">
              <a:latin typeface="Garamond" panose="02020404030301010803" pitchFamily="18" charset="0"/>
            </a:endParaRPr>
          </a:p>
        </p:txBody>
      </p:sp>
    </p:spTree>
    <p:extLst>
      <p:ext uri="{BB962C8B-B14F-4D97-AF65-F5344CB8AC3E}">
        <p14:creationId xmlns:p14="http://schemas.microsoft.com/office/powerpoint/2010/main" val="35031800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1FB2F659-B851-4C5B-ADDB-8424977FEAB3}"/>
              </a:ext>
            </a:extLst>
          </p:cNvPr>
          <p:cNvSpPr/>
          <p:nvPr/>
        </p:nvSpPr>
        <p:spPr>
          <a:xfrm>
            <a:off x="1193533" y="322416"/>
            <a:ext cx="9484799" cy="4893647"/>
          </a:xfrm>
          <a:prstGeom prst="rect">
            <a:avLst/>
          </a:prstGeom>
        </p:spPr>
        <p:txBody>
          <a:bodyPr wrap="square">
            <a:spAutoFit/>
          </a:bodyPr>
          <a:lstStyle/>
          <a:p>
            <a:pPr algn="ctr">
              <a:buSzPct val="100000"/>
              <a:buFont typeface="Wingdings 3" panose="05040102010807070707" pitchFamily="18" charset="2"/>
              <a:buNone/>
            </a:pPr>
            <a:endPar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buSzPct val="100000"/>
              <a:buFont typeface="Wingdings 3" panose="05040102010807070707" pitchFamily="18" charset="2"/>
              <a:buNone/>
            </a:pPr>
            <a:endPar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buSzPct val="100000"/>
              <a:buFont typeface="Wingdings 3" panose="05040102010807070707" pitchFamily="18" charset="2"/>
              <a:buNone/>
            </a:pPr>
            <a:r>
              <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ESPORTAZIONI DEFINITIVE SENZA TRASFERIMENTO DELLA PROPRIETA’</a:t>
            </a:r>
          </a:p>
          <a:p>
            <a:pPr algn="ctr">
              <a:buSzPct val="100000"/>
              <a:buFont typeface="Wingdings 3" panose="05040102010807070707" pitchFamily="18" charset="2"/>
              <a:buNone/>
            </a:pPr>
            <a:endPar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buSzPct val="100000"/>
              <a:buFont typeface="Wingdings 3" panose="05040102010807070707" pitchFamily="18" charset="2"/>
              <a:buNone/>
            </a:pPr>
            <a:r>
              <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Sono le esportazioni definitive ai fini doganali che non comportano il trasferimento della proprietà dei beni in senso giuridico.</a:t>
            </a:r>
          </a:p>
          <a:p>
            <a:pPr algn="just">
              <a:buSzPct val="100000"/>
              <a:buFont typeface="Wingdings 3" panose="05040102010807070707" pitchFamily="18" charset="2"/>
              <a:buNone/>
            </a:pPr>
            <a:endPar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buSzPct val="100000"/>
              <a:buFont typeface="Wingdings 3" panose="05040102010807070707" pitchFamily="18" charset="2"/>
              <a:buNone/>
            </a:pPr>
            <a:r>
              <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Esempio : esportazione definitiva ai fini doganali di beni da sottoporre a lavorazione all’estero e da reimportare sotto forma di prodotti compensatori.</a:t>
            </a:r>
          </a:p>
        </p:txBody>
      </p:sp>
      <p:sp>
        <p:nvSpPr>
          <p:cNvPr id="3" name="Segnaposto data 2">
            <a:extLst>
              <a:ext uri="{FF2B5EF4-FFF2-40B4-BE49-F238E27FC236}">
                <a16:creationId xmlns:a16="http://schemas.microsoft.com/office/drawing/2014/main" xmlns="" id="{DE7E4443-8CE0-4157-B067-AE922BDB7C5C}"/>
              </a:ext>
            </a:extLst>
          </p:cNvPr>
          <p:cNvSpPr>
            <a:spLocks noGrp="1"/>
          </p:cNvSpPr>
          <p:nvPr>
            <p:ph type="dt" sz="half" idx="10"/>
          </p:nvPr>
        </p:nvSpPr>
        <p:spPr/>
        <p:txBody>
          <a:bodyPr/>
          <a:lstStyle/>
          <a:p>
            <a:r>
              <a:rPr lang="it-IT" dirty="0"/>
              <a:t>29/0928/10/2020</a:t>
            </a:r>
            <a:endParaRPr lang="en-US" dirty="0"/>
          </a:p>
          <a:p>
            <a:r>
              <a:rPr lang="it-IT" dirty="0" smtClean="0"/>
              <a:t>/</a:t>
            </a:r>
            <a:r>
              <a:rPr lang="it-IT" dirty="0"/>
              <a:t>2020</a:t>
            </a:r>
            <a:endParaRPr lang="en-US" dirty="0"/>
          </a:p>
        </p:txBody>
      </p:sp>
      <p:sp>
        <p:nvSpPr>
          <p:cNvPr id="4" name="Segnaposto piè di pagina 3">
            <a:extLst>
              <a:ext uri="{FF2B5EF4-FFF2-40B4-BE49-F238E27FC236}">
                <a16:creationId xmlns:a16="http://schemas.microsoft.com/office/drawing/2014/main" xmlns="" id="{295BAE8E-88BC-4C21-90AD-7312580667A5}"/>
              </a:ext>
            </a:extLst>
          </p:cNvPr>
          <p:cNvSpPr>
            <a:spLocks noGrp="1"/>
          </p:cNvSpPr>
          <p:nvPr>
            <p:ph type="ftr" sz="quarter" idx="11"/>
          </p:nvPr>
        </p:nvSpPr>
        <p:spPr/>
        <p:txBody>
          <a:bodyPr/>
          <a:lstStyle/>
          <a:p>
            <a:r>
              <a:rPr lang="it-IT" dirty="0">
                <a:latin typeface="Garamond" panose="02020404030301010803" pitchFamily="18" charset="0"/>
              </a:rPr>
              <a:t>AGENZIA DELLE DOGANE E DEI MONOPOLI – LA PROVA DELL’AVVENUTA ESPORTAZIONE</a:t>
            </a:r>
            <a:endParaRPr lang="en-US" dirty="0">
              <a:latin typeface="Garamond" panose="02020404030301010803" pitchFamily="18" charset="0"/>
            </a:endParaRPr>
          </a:p>
        </p:txBody>
      </p:sp>
    </p:spTree>
    <p:extLst>
      <p:ext uri="{BB962C8B-B14F-4D97-AF65-F5344CB8AC3E}">
        <p14:creationId xmlns:p14="http://schemas.microsoft.com/office/powerpoint/2010/main" val="7745788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1FB2F659-B851-4C5B-ADDB-8424977FEAB3}"/>
              </a:ext>
            </a:extLst>
          </p:cNvPr>
          <p:cNvSpPr/>
          <p:nvPr/>
        </p:nvSpPr>
        <p:spPr>
          <a:xfrm>
            <a:off x="1193533" y="322416"/>
            <a:ext cx="9484799" cy="4893647"/>
          </a:xfrm>
          <a:prstGeom prst="rect">
            <a:avLst/>
          </a:prstGeom>
        </p:spPr>
        <p:txBody>
          <a:bodyPr wrap="square">
            <a:spAutoFit/>
          </a:bodyPr>
          <a:lstStyle/>
          <a:p>
            <a:pPr algn="ctr">
              <a:buSzPct val="100000"/>
              <a:buFont typeface="Wingdings 3" panose="05040102010807070707" pitchFamily="18" charset="2"/>
              <a:buNone/>
            </a:pPr>
            <a:endPar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buSzPct val="100000"/>
              <a:buFont typeface="Wingdings 3" panose="05040102010807070707" pitchFamily="18" charset="2"/>
              <a:buNone/>
            </a:pPr>
            <a:endPar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buSzPct val="100000"/>
              <a:buFont typeface="Wingdings 3" panose="05040102010807070707" pitchFamily="18" charset="2"/>
              <a:buNone/>
            </a:pPr>
            <a:r>
              <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ESPORTAZIONI DEFINITIVE SENZA TRASFERIMENTO DELLA PROPRIETA’</a:t>
            </a:r>
          </a:p>
          <a:p>
            <a:pPr algn="ctr">
              <a:buSzPct val="100000"/>
              <a:buFont typeface="Wingdings 3" panose="05040102010807070707" pitchFamily="18" charset="2"/>
              <a:buNone/>
            </a:pPr>
            <a:endPar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buSzPct val="100000"/>
              <a:buFont typeface="Wingdings 3" panose="05040102010807070707" pitchFamily="18" charset="2"/>
              <a:buNone/>
            </a:pPr>
            <a:r>
              <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Normalmente viene utilizzato il regime di perfezionamento passivo.  </a:t>
            </a:r>
          </a:p>
          <a:p>
            <a:pPr algn="just">
              <a:buSzPct val="100000"/>
              <a:buFont typeface="Wingdings 3" panose="05040102010807070707" pitchFamily="18" charset="2"/>
              <a:buNone/>
            </a:pPr>
            <a:endPar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buSzPct val="100000"/>
              <a:buFont typeface="Wingdings 3" panose="05040102010807070707" pitchFamily="18" charset="2"/>
              <a:buNone/>
            </a:pPr>
            <a:r>
              <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L’ effettuazione, dal punto di vista doganale, dell’esportazione definitiva non implica il realizzarsi di una cessione all’esportazione ai fini IVA ai sensi dell’art. 8 del DPR n.633/1972 e pertanto non è possibile la costituzione del Plafond.</a:t>
            </a:r>
          </a:p>
        </p:txBody>
      </p:sp>
      <p:sp>
        <p:nvSpPr>
          <p:cNvPr id="3" name="Segnaposto data 2">
            <a:extLst>
              <a:ext uri="{FF2B5EF4-FFF2-40B4-BE49-F238E27FC236}">
                <a16:creationId xmlns:a16="http://schemas.microsoft.com/office/drawing/2014/main" xmlns="" id="{DE7E4443-8CE0-4157-B067-AE922BDB7C5C}"/>
              </a:ext>
            </a:extLst>
          </p:cNvPr>
          <p:cNvSpPr>
            <a:spLocks noGrp="1"/>
          </p:cNvSpPr>
          <p:nvPr>
            <p:ph type="dt" sz="half" idx="10"/>
          </p:nvPr>
        </p:nvSpPr>
        <p:spPr/>
        <p:txBody>
          <a:bodyPr/>
          <a:lstStyle/>
          <a:p>
            <a:r>
              <a:rPr lang="it-IT" dirty="0"/>
              <a:t>29/09/20228/10/2020</a:t>
            </a:r>
            <a:endParaRPr lang="en-US" dirty="0"/>
          </a:p>
          <a:p>
            <a:r>
              <a:rPr lang="it-IT" dirty="0" smtClean="0"/>
              <a:t>0</a:t>
            </a:r>
            <a:endParaRPr lang="en-US" dirty="0"/>
          </a:p>
        </p:txBody>
      </p:sp>
      <p:sp>
        <p:nvSpPr>
          <p:cNvPr id="4" name="Segnaposto piè di pagina 3">
            <a:extLst>
              <a:ext uri="{FF2B5EF4-FFF2-40B4-BE49-F238E27FC236}">
                <a16:creationId xmlns:a16="http://schemas.microsoft.com/office/drawing/2014/main" xmlns="" id="{295BAE8E-88BC-4C21-90AD-7312580667A5}"/>
              </a:ext>
            </a:extLst>
          </p:cNvPr>
          <p:cNvSpPr>
            <a:spLocks noGrp="1"/>
          </p:cNvSpPr>
          <p:nvPr>
            <p:ph type="ftr" sz="quarter" idx="11"/>
          </p:nvPr>
        </p:nvSpPr>
        <p:spPr/>
        <p:txBody>
          <a:bodyPr/>
          <a:lstStyle/>
          <a:p>
            <a:r>
              <a:rPr lang="it-IT" dirty="0">
                <a:latin typeface="Garamond" panose="02020404030301010803" pitchFamily="18" charset="0"/>
              </a:rPr>
              <a:t>AGENZIA DELLE DOGANE E DEI MONOPOLI – LA PROVA DELL’AVVENUTA ESPORTAZIONE</a:t>
            </a:r>
            <a:endParaRPr lang="en-US" dirty="0">
              <a:latin typeface="Garamond" panose="02020404030301010803" pitchFamily="18" charset="0"/>
            </a:endParaRPr>
          </a:p>
        </p:txBody>
      </p:sp>
    </p:spTree>
    <p:extLst>
      <p:ext uri="{BB962C8B-B14F-4D97-AF65-F5344CB8AC3E}">
        <p14:creationId xmlns:p14="http://schemas.microsoft.com/office/powerpoint/2010/main" val="25037689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1FB2F659-B851-4C5B-ADDB-8424977FEAB3}"/>
              </a:ext>
            </a:extLst>
          </p:cNvPr>
          <p:cNvSpPr/>
          <p:nvPr/>
        </p:nvSpPr>
        <p:spPr>
          <a:xfrm>
            <a:off x="1193533" y="322416"/>
            <a:ext cx="9484799" cy="5693866"/>
          </a:xfrm>
          <a:prstGeom prst="rect">
            <a:avLst/>
          </a:prstGeom>
        </p:spPr>
        <p:txBody>
          <a:bodyPr wrap="square">
            <a:spAutoFit/>
          </a:bodyPr>
          <a:lstStyle/>
          <a:p>
            <a:pPr algn="ctr">
              <a:buSzPct val="100000"/>
              <a:buFont typeface="Wingdings 3" panose="05040102010807070707" pitchFamily="18" charset="2"/>
              <a:buNone/>
            </a:pPr>
            <a:endPar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buSzPct val="100000"/>
              <a:buFont typeface="Wingdings 3" panose="05040102010807070707" pitchFamily="18" charset="2"/>
              <a:buNone/>
            </a:pPr>
            <a:endPar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buSzPct val="100000"/>
              <a:buFont typeface="Wingdings 3" panose="05040102010807070707" pitchFamily="18" charset="2"/>
              <a:buNone/>
            </a:pPr>
            <a:r>
              <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ESPORTAZIONI DEFINITIVE SENZA TRASFERIMENTO DELLA PROPRIETA’</a:t>
            </a:r>
          </a:p>
          <a:p>
            <a:pPr algn="ctr">
              <a:buSzPct val="100000"/>
              <a:buFont typeface="Wingdings 3" panose="05040102010807070707" pitchFamily="18" charset="2"/>
              <a:buNone/>
            </a:pPr>
            <a:endPar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buSzPct val="100000"/>
              <a:buFont typeface="Wingdings 3" panose="05040102010807070707" pitchFamily="18" charset="2"/>
              <a:buNone/>
            </a:pPr>
            <a:r>
              <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In assenza del trasferimento di proprietà non viene emessa alcuna fattura. In Dogana viene quindi presentata :</a:t>
            </a:r>
          </a:p>
          <a:p>
            <a:pPr algn="just">
              <a:buSzPct val="100000"/>
              <a:buFont typeface="Wingdings 3" panose="05040102010807070707" pitchFamily="18" charset="2"/>
              <a:buNone/>
            </a:pPr>
            <a:endPar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marL="457200" indent="-457200" algn="just">
              <a:buSzPct val="100000"/>
              <a:buFontTx/>
              <a:buChar char="-"/>
            </a:pPr>
            <a:r>
              <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la «lista valorizzata», redatta dall’impresa esportatrice riportante l’elenco dei beni da esportare;</a:t>
            </a:r>
          </a:p>
          <a:p>
            <a:pPr algn="just">
              <a:buSzPct val="100000"/>
            </a:pPr>
            <a:endPar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marL="457200" indent="-457200" algn="just">
              <a:buSzPct val="100000"/>
              <a:buFontTx/>
              <a:buChar char="-"/>
            </a:pPr>
            <a:r>
              <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un documento di trasporto o di consegna.</a:t>
            </a:r>
          </a:p>
          <a:p>
            <a:pPr marL="457200" indent="-457200" algn="just">
              <a:buSzPct val="100000"/>
              <a:buFontTx/>
              <a:buChar char="-"/>
            </a:pPr>
            <a:endPar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buSzPct val="100000"/>
            </a:pPr>
            <a:r>
              <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(Vedasi art. 39 del DPR n. 633/1972)</a:t>
            </a:r>
            <a:endPar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p:txBody>
      </p:sp>
      <p:sp>
        <p:nvSpPr>
          <p:cNvPr id="3" name="Segnaposto data 2">
            <a:extLst>
              <a:ext uri="{FF2B5EF4-FFF2-40B4-BE49-F238E27FC236}">
                <a16:creationId xmlns:a16="http://schemas.microsoft.com/office/drawing/2014/main" xmlns="" id="{DE7E4443-8CE0-4157-B067-AE922BDB7C5C}"/>
              </a:ext>
            </a:extLst>
          </p:cNvPr>
          <p:cNvSpPr>
            <a:spLocks noGrp="1"/>
          </p:cNvSpPr>
          <p:nvPr>
            <p:ph type="dt" sz="half" idx="10"/>
          </p:nvPr>
        </p:nvSpPr>
        <p:spPr/>
        <p:txBody>
          <a:bodyPr/>
          <a:lstStyle/>
          <a:p>
            <a:r>
              <a:rPr lang="it-IT" dirty="0"/>
              <a:t>28/10/2020</a:t>
            </a:r>
            <a:endParaRPr lang="en-US" dirty="0"/>
          </a:p>
          <a:p>
            <a:endParaRPr lang="en-US" dirty="0"/>
          </a:p>
        </p:txBody>
      </p:sp>
      <p:sp>
        <p:nvSpPr>
          <p:cNvPr id="4" name="Segnaposto piè di pagina 3">
            <a:extLst>
              <a:ext uri="{FF2B5EF4-FFF2-40B4-BE49-F238E27FC236}">
                <a16:creationId xmlns:a16="http://schemas.microsoft.com/office/drawing/2014/main" xmlns="" id="{295BAE8E-88BC-4C21-90AD-7312580667A5}"/>
              </a:ext>
            </a:extLst>
          </p:cNvPr>
          <p:cNvSpPr>
            <a:spLocks noGrp="1"/>
          </p:cNvSpPr>
          <p:nvPr>
            <p:ph type="ftr" sz="quarter" idx="11"/>
          </p:nvPr>
        </p:nvSpPr>
        <p:spPr/>
        <p:txBody>
          <a:bodyPr/>
          <a:lstStyle/>
          <a:p>
            <a:r>
              <a:rPr lang="it-IT" dirty="0">
                <a:latin typeface="Garamond" panose="02020404030301010803" pitchFamily="18" charset="0"/>
              </a:rPr>
              <a:t>AGENZIA DELLE DOGANE E DEI MONOPOLI – LA PROVA DELL’AVVENUTA ESPORTAZIONE</a:t>
            </a:r>
            <a:endParaRPr lang="en-US" dirty="0">
              <a:latin typeface="Garamond" panose="02020404030301010803" pitchFamily="18" charset="0"/>
            </a:endParaRPr>
          </a:p>
        </p:txBody>
      </p:sp>
    </p:spTree>
    <p:extLst>
      <p:ext uri="{BB962C8B-B14F-4D97-AF65-F5344CB8AC3E}">
        <p14:creationId xmlns:p14="http://schemas.microsoft.com/office/powerpoint/2010/main" val="13488995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Date Placeholder 3">
            <a:extLst>
              <a:ext uri="{FF2B5EF4-FFF2-40B4-BE49-F238E27FC236}">
                <a16:creationId xmlns:a16="http://schemas.microsoft.com/office/drawing/2014/main" xmlns="" id="{04D99C90-A5E5-4995-ACB9-458739FCCABC}"/>
              </a:ext>
            </a:extLst>
          </p:cNvPr>
          <p:cNvSpPr>
            <a:spLocks noGrp="1"/>
          </p:cNvSpPr>
          <p:nvPr>
            <p:ph type="dt" sz="half" idx="10"/>
          </p:nvPr>
        </p:nvSpPr>
        <p:spPr/>
        <p:txBody>
          <a:bodyPr/>
          <a:lstStyle>
            <a:lvl1pPr>
              <a:defRPr>
                <a:latin typeface="Helvetica LT Std Cond" panose="020B0506020202030204" pitchFamily="34" charset="0"/>
              </a:defRPr>
            </a:lvl1pPr>
          </a:lstStyle>
          <a:p>
            <a:r>
              <a:rPr lang="it-IT" sz="1050" dirty="0" smtClean="0">
                <a:latin typeface="Garamond" panose="02020404030301010803" pitchFamily="18" charset="0"/>
              </a:rPr>
              <a:t>28/10/2020</a:t>
            </a:r>
            <a:endParaRPr lang="en-US" sz="1050" dirty="0">
              <a:latin typeface="Garamond" panose="02020404030301010803" pitchFamily="18" charset="0"/>
            </a:endParaRPr>
          </a:p>
        </p:txBody>
      </p:sp>
      <p:sp>
        <p:nvSpPr>
          <p:cNvPr id="5" name="Footer Placeholder 4">
            <a:extLst>
              <a:ext uri="{FF2B5EF4-FFF2-40B4-BE49-F238E27FC236}">
                <a16:creationId xmlns:a16="http://schemas.microsoft.com/office/drawing/2014/main" xmlns="" id="{53B3F5E8-896E-478A-8FCA-398E5D551923}"/>
              </a:ext>
            </a:extLst>
          </p:cNvPr>
          <p:cNvSpPr>
            <a:spLocks noGrp="1"/>
          </p:cNvSpPr>
          <p:nvPr>
            <p:ph type="ftr" sz="quarter" idx="11"/>
          </p:nvPr>
        </p:nvSpPr>
        <p:spPr/>
        <p:txBody>
          <a:bodyPr/>
          <a:lstStyle>
            <a:lvl1pPr>
              <a:defRPr>
                <a:latin typeface="Helvetica LT Std Cond" panose="020B0506020202030204" pitchFamily="34" charset="0"/>
              </a:defRPr>
            </a:lvl1pPr>
          </a:lstStyle>
          <a:p>
            <a:r>
              <a:rPr lang="it-IT" sz="1050" dirty="0">
                <a:latin typeface="Garamond" panose="02020404030301010803" pitchFamily="18" charset="0"/>
              </a:rPr>
              <a:t>AGENZIA DELLE DOGANE E DEI MONOPOLI </a:t>
            </a:r>
            <a:r>
              <a:rPr lang="it-IT" sz="1050" dirty="0" smtClean="0">
                <a:latin typeface="Garamond" panose="02020404030301010803" pitchFamily="18" charset="0"/>
              </a:rPr>
              <a:t>– LA PROVA DELL’AVVENUTA ESPORTAZIONE</a:t>
            </a:r>
            <a:endParaRPr lang="en-US" sz="1050" dirty="0">
              <a:latin typeface="Garamond" panose="02020404030301010803" pitchFamily="18" charset="0"/>
            </a:endParaRPr>
          </a:p>
        </p:txBody>
      </p:sp>
      <p:sp>
        <p:nvSpPr>
          <p:cNvPr id="13" name="Rettangolo 12">
            <a:extLst>
              <a:ext uri="{FF2B5EF4-FFF2-40B4-BE49-F238E27FC236}">
                <a16:creationId xmlns:a16="http://schemas.microsoft.com/office/drawing/2014/main" xmlns="" id="{367B8C7F-16BC-4DA8-BE9F-F9D336960885}"/>
              </a:ext>
            </a:extLst>
          </p:cNvPr>
          <p:cNvSpPr/>
          <p:nvPr/>
        </p:nvSpPr>
        <p:spPr>
          <a:xfrm>
            <a:off x="1917404" y="956333"/>
            <a:ext cx="8357191" cy="3693319"/>
          </a:xfrm>
          <a:prstGeom prst="rect">
            <a:avLst/>
          </a:prstGeom>
        </p:spPr>
        <p:txBody>
          <a:bodyPr wrap="square">
            <a:spAutoFit/>
          </a:bodyPr>
          <a:lstStyle/>
          <a:p>
            <a:pPr algn="ctr">
              <a:spcBef>
                <a:spcPct val="0"/>
              </a:spcBef>
              <a:buClrTx/>
              <a:buSzTx/>
              <a:buFontTx/>
              <a:buNone/>
            </a:pPr>
            <a:r>
              <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rPr>
              <a:t>PRESENTAZIONE DEL </a:t>
            </a:r>
            <a:r>
              <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SEMINARIO</a:t>
            </a:r>
            <a:endPar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spcBef>
                <a:spcPct val="0"/>
              </a:spcBef>
              <a:buClrTx/>
              <a:buSzTx/>
              <a:buFontTx/>
              <a:buNone/>
            </a:pPr>
            <a:endPar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spcBef>
                <a:spcPct val="0"/>
              </a:spcBef>
              <a:buClrTx/>
              <a:buSzTx/>
              <a:buFontTx/>
              <a:buNone/>
            </a:pPr>
            <a:endParaRPr lang="it-IT" altLang="it-IT" sz="2600"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spcBef>
                <a:spcPct val="0"/>
              </a:spcBef>
              <a:buClrTx/>
              <a:buSzTx/>
              <a:buFontTx/>
              <a:buNone/>
            </a:pPr>
            <a:r>
              <a:rPr lang="it-IT" altLang="it-IT" sz="2600" dirty="0" smtClean="0">
                <a:solidFill>
                  <a:srgbClr val="002060"/>
                </a:solidFill>
                <a:latin typeface="Garamond" panose="02020404030301010803" pitchFamily="18" charset="0"/>
                <a:ea typeface="Calibri" panose="020F0502020204030204" pitchFamily="34" charset="0"/>
                <a:cs typeface="Arial" panose="020B0604020202020204" pitchFamily="34" charset="0"/>
              </a:rPr>
              <a:t>CONCETTO DI ESPORTAZIONE</a:t>
            </a:r>
          </a:p>
          <a:p>
            <a:pPr algn="ctr">
              <a:spcBef>
                <a:spcPct val="0"/>
              </a:spcBef>
              <a:buClrTx/>
              <a:buSzTx/>
              <a:buFontTx/>
              <a:buNone/>
            </a:pPr>
            <a:endParaRPr lang="it-IT" altLang="it-IT" sz="2600"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spcBef>
                <a:spcPct val="0"/>
              </a:spcBef>
              <a:buClrTx/>
              <a:buSzTx/>
              <a:buFontTx/>
              <a:buNone/>
            </a:pPr>
            <a:r>
              <a:rPr lang="it-IT" altLang="it-IT" sz="2600" dirty="0" smtClean="0">
                <a:solidFill>
                  <a:srgbClr val="002060"/>
                </a:solidFill>
                <a:latin typeface="Garamond" panose="02020404030301010803" pitchFamily="18" charset="0"/>
                <a:ea typeface="Calibri" panose="020F0502020204030204" pitchFamily="34" charset="0"/>
                <a:cs typeface="Arial" panose="020B0604020202020204" pitchFamily="34" charset="0"/>
              </a:rPr>
              <a:t>LA PROVA DELL’ AVVENUTA ESPORTAZIONE</a:t>
            </a:r>
          </a:p>
          <a:p>
            <a:pPr algn="ctr">
              <a:spcBef>
                <a:spcPct val="0"/>
              </a:spcBef>
              <a:buClrTx/>
              <a:buSzTx/>
              <a:buFontTx/>
              <a:buNone/>
            </a:pPr>
            <a:endParaRPr lang="it-IT" altLang="it-IT" sz="2600"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spcBef>
                <a:spcPct val="0"/>
              </a:spcBef>
              <a:buClrTx/>
              <a:buSzTx/>
              <a:buFontTx/>
              <a:buNone/>
            </a:pPr>
            <a:r>
              <a:rPr lang="it-IT" altLang="it-IT" sz="2600" dirty="0" smtClean="0">
                <a:solidFill>
                  <a:srgbClr val="002060"/>
                </a:solidFill>
                <a:latin typeface="Garamond" panose="02020404030301010803" pitchFamily="18" charset="0"/>
                <a:ea typeface="Calibri" panose="020F0502020204030204" pitchFamily="34" charset="0"/>
                <a:cs typeface="Arial" panose="020B0604020202020204" pitchFamily="34" charset="0"/>
              </a:rPr>
              <a:t>LA PROVA DELL’ AVVENUTA ESPORTAZIONE NEL SETTORE DELLA NAUTICA</a:t>
            </a:r>
            <a:endParaRPr lang="it-IT" altLang="it-IT" sz="2600" dirty="0">
              <a:solidFill>
                <a:srgbClr val="002060"/>
              </a:solidFill>
              <a:latin typeface="Garamond" panose="02020404030301010803"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302930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1FB2F659-B851-4C5B-ADDB-8424977FEAB3}"/>
              </a:ext>
            </a:extLst>
          </p:cNvPr>
          <p:cNvSpPr/>
          <p:nvPr/>
        </p:nvSpPr>
        <p:spPr>
          <a:xfrm>
            <a:off x="1193533" y="322416"/>
            <a:ext cx="9484799" cy="5293757"/>
          </a:xfrm>
          <a:prstGeom prst="rect">
            <a:avLst/>
          </a:prstGeom>
        </p:spPr>
        <p:txBody>
          <a:bodyPr wrap="square">
            <a:spAutoFit/>
          </a:bodyPr>
          <a:lstStyle/>
          <a:p>
            <a:pPr algn="ctr">
              <a:buSzPct val="100000"/>
              <a:buFont typeface="Wingdings 3" panose="05040102010807070707" pitchFamily="18" charset="2"/>
              <a:buNone/>
            </a:pPr>
            <a:endPar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buSzPct val="100000"/>
              <a:buFont typeface="Wingdings 3" panose="05040102010807070707" pitchFamily="18" charset="2"/>
              <a:buNone/>
            </a:pPr>
            <a:endPar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buSzPct val="100000"/>
              <a:buFont typeface="Wingdings 3" panose="05040102010807070707" pitchFamily="18" charset="2"/>
              <a:buNone/>
            </a:pPr>
            <a:r>
              <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ESPORTAZIONI DEFINITIVE SENZA TRASFERIMENTO DELLA PROPRIETA’</a:t>
            </a:r>
          </a:p>
          <a:p>
            <a:pPr algn="ctr">
              <a:buSzPct val="100000"/>
              <a:buFont typeface="Wingdings 3" panose="05040102010807070707" pitchFamily="18" charset="2"/>
              <a:buNone/>
            </a:pPr>
            <a:r>
              <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CHIARIMENTI</a:t>
            </a:r>
          </a:p>
          <a:p>
            <a:pPr algn="ctr">
              <a:buSzPct val="100000"/>
              <a:buFont typeface="Wingdings 3" panose="05040102010807070707" pitchFamily="18" charset="2"/>
              <a:buNone/>
            </a:pPr>
            <a:endPar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buSzPct val="100000"/>
              <a:buFont typeface="Wingdings 3" panose="05040102010807070707" pitchFamily="18" charset="2"/>
              <a:buNone/>
            </a:pPr>
            <a:r>
              <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In Dogana, la documentazione presentata dall’esportatore a corredo della bolletta di esportazione definitiva non è valida ai fini dell’art. 8 del DPR n. 633/1972.</a:t>
            </a:r>
          </a:p>
          <a:p>
            <a:pPr algn="just">
              <a:buSzPct val="100000"/>
              <a:buFont typeface="Wingdings 3" panose="05040102010807070707" pitchFamily="18" charset="2"/>
              <a:buNone/>
            </a:pPr>
            <a:endPar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buSzPct val="100000"/>
              <a:buFont typeface="Wingdings 3" panose="05040102010807070707" pitchFamily="18" charset="2"/>
              <a:buNone/>
            </a:pPr>
            <a:r>
              <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Se le merci esportate saranno oggetto di vendita all’estero, tale transazione potrà assumere successivamente rilevanza ai fini IVA (art. 7 bis, comma 1 o art. 8 del DPR n. 633/1972).</a:t>
            </a:r>
          </a:p>
        </p:txBody>
      </p:sp>
      <p:sp>
        <p:nvSpPr>
          <p:cNvPr id="3" name="Segnaposto data 2">
            <a:extLst>
              <a:ext uri="{FF2B5EF4-FFF2-40B4-BE49-F238E27FC236}">
                <a16:creationId xmlns:a16="http://schemas.microsoft.com/office/drawing/2014/main" xmlns="" id="{DE7E4443-8CE0-4157-B067-AE922BDB7C5C}"/>
              </a:ext>
            </a:extLst>
          </p:cNvPr>
          <p:cNvSpPr>
            <a:spLocks noGrp="1"/>
          </p:cNvSpPr>
          <p:nvPr>
            <p:ph type="dt" sz="half" idx="10"/>
          </p:nvPr>
        </p:nvSpPr>
        <p:spPr/>
        <p:txBody>
          <a:bodyPr/>
          <a:lstStyle/>
          <a:p>
            <a:r>
              <a:rPr lang="it-IT" dirty="0"/>
              <a:t>28/10/2020</a:t>
            </a:r>
            <a:endParaRPr lang="en-US" dirty="0"/>
          </a:p>
          <a:p>
            <a:endParaRPr lang="en-US" dirty="0"/>
          </a:p>
        </p:txBody>
      </p:sp>
      <p:sp>
        <p:nvSpPr>
          <p:cNvPr id="4" name="Segnaposto piè di pagina 3">
            <a:extLst>
              <a:ext uri="{FF2B5EF4-FFF2-40B4-BE49-F238E27FC236}">
                <a16:creationId xmlns:a16="http://schemas.microsoft.com/office/drawing/2014/main" xmlns="" id="{295BAE8E-88BC-4C21-90AD-7312580667A5}"/>
              </a:ext>
            </a:extLst>
          </p:cNvPr>
          <p:cNvSpPr>
            <a:spLocks noGrp="1"/>
          </p:cNvSpPr>
          <p:nvPr>
            <p:ph type="ftr" sz="quarter" idx="11"/>
          </p:nvPr>
        </p:nvSpPr>
        <p:spPr/>
        <p:txBody>
          <a:bodyPr/>
          <a:lstStyle/>
          <a:p>
            <a:r>
              <a:rPr lang="it-IT" dirty="0">
                <a:latin typeface="Garamond" panose="02020404030301010803" pitchFamily="18" charset="0"/>
              </a:rPr>
              <a:t>AGENZIA DELLE DOGANE E DEI MONOPOLI – LA PROVA DELL’AVVENUTA ESPORTAZIONE</a:t>
            </a:r>
            <a:endParaRPr lang="en-US" dirty="0">
              <a:latin typeface="Garamond" panose="02020404030301010803" pitchFamily="18" charset="0"/>
            </a:endParaRPr>
          </a:p>
        </p:txBody>
      </p:sp>
    </p:spTree>
    <p:extLst>
      <p:ext uri="{BB962C8B-B14F-4D97-AF65-F5344CB8AC3E}">
        <p14:creationId xmlns:p14="http://schemas.microsoft.com/office/powerpoint/2010/main" val="12597682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1FB2F659-B851-4C5B-ADDB-8424977FEAB3}"/>
              </a:ext>
            </a:extLst>
          </p:cNvPr>
          <p:cNvSpPr/>
          <p:nvPr/>
        </p:nvSpPr>
        <p:spPr>
          <a:xfrm>
            <a:off x="1193533" y="322416"/>
            <a:ext cx="9484799" cy="4093428"/>
          </a:xfrm>
          <a:prstGeom prst="rect">
            <a:avLst/>
          </a:prstGeom>
        </p:spPr>
        <p:txBody>
          <a:bodyPr wrap="square">
            <a:spAutoFit/>
          </a:bodyPr>
          <a:lstStyle/>
          <a:p>
            <a:pPr algn="ctr">
              <a:buSzPct val="100000"/>
              <a:buFont typeface="Wingdings 3" panose="05040102010807070707" pitchFamily="18" charset="2"/>
              <a:buNone/>
            </a:pPr>
            <a:endPar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buSzPct val="100000"/>
              <a:buFont typeface="Wingdings 3" panose="05040102010807070707" pitchFamily="18" charset="2"/>
              <a:buNone/>
            </a:pPr>
            <a:endPar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buSzPct val="100000"/>
              <a:buFont typeface="Wingdings 3" panose="05040102010807070707" pitchFamily="18" charset="2"/>
              <a:buNone/>
            </a:pPr>
            <a:r>
              <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ESPORTAZIONI DEFINITIVE SENZA TRASFERIMENTO DELLA PROPRIETA’</a:t>
            </a:r>
          </a:p>
          <a:p>
            <a:pPr algn="ctr">
              <a:buSzPct val="100000"/>
              <a:buFont typeface="Wingdings 3" panose="05040102010807070707" pitchFamily="18" charset="2"/>
              <a:buNone/>
            </a:pPr>
            <a:r>
              <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REGIME DEL PERFEZIONAMENTO PASSIVO</a:t>
            </a:r>
          </a:p>
          <a:p>
            <a:pPr algn="ctr">
              <a:buSzPct val="100000"/>
              <a:buFont typeface="Wingdings 3" panose="05040102010807070707" pitchFamily="18" charset="2"/>
              <a:buNone/>
            </a:pPr>
            <a:endPar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buSzPct val="100000"/>
              <a:buFont typeface="Wingdings 3" panose="05040102010807070707" pitchFamily="18" charset="2"/>
              <a:buNone/>
            </a:pPr>
            <a:endPar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buSzPct val="100000"/>
              <a:buFont typeface="Wingdings 3" panose="05040102010807070707" pitchFamily="18" charset="2"/>
              <a:buNone/>
            </a:pPr>
            <a:r>
              <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Ai fini dell’agevolazione del traffico internazionale è possibile effettuare una cessione di beni ai sensi dell’art. 214 del TULD o con l’utilizzo del carnet ATA.</a:t>
            </a:r>
          </a:p>
        </p:txBody>
      </p:sp>
      <p:sp>
        <p:nvSpPr>
          <p:cNvPr id="3" name="Segnaposto data 2">
            <a:extLst>
              <a:ext uri="{FF2B5EF4-FFF2-40B4-BE49-F238E27FC236}">
                <a16:creationId xmlns:a16="http://schemas.microsoft.com/office/drawing/2014/main" xmlns="" id="{DE7E4443-8CE0-4157-B067-AE922BDB7C5C}"/>
              </a:ext>
            </a:extLst>
          </p:cNvPr>
          <p:cNvSpPr>
            <a:spLocks noGrp="1"/>
          </p:cNvSpPr>
          <p:nvPr>
            <p:ph type="dt" sz="half" idx="10"/>
          </p:nvPr>
        </p:nvSpPr>
        <p:spPr/>
        <p:txBody>
          <a:bodyPr/>
          <a:lstStyle/>
          <a:p>
            <a:r>
              <a:rPr lang="it-IT"/>
              <a:t>28/10/2020</a:t>
            </a:r>
            <a:endParaRPr lang="en-US" dirty="0"/>
          </a:p>
        </p:txBody>
      </p:sp>
      <p:sp>
        <p:nvSpPr>
          <p:cNvPr id="4" name="Segnaposto piè di pagina 3">
            <a:extLst>
              <a:ext uri="{FF2B5EF4-FFF2-40B4-BE49-F238E27FC236}">
                <a16:creationId xmlns:a16="http://schemas.microsoft.com/office/drawing/2014/main" xmlns="" id="{295BAE8E-88BC-4C21-90AD-7312580667A5}"/>
              </a:ext>
            </a:extLst>
          </p:cNvPr>
          <p:cNvSpPr>
            <a:spLocks noGrp="1"/>
          </p:cNvSpPr>
          <p:nvPr>
            <p:ph type="ftr" sz="quarter" idx="11"/>
          </p:nvPr>
        </p:nvSpPr>
        <p:spPr/>
        <p:txBody>
          <a:bodyPr/>
          <a:lstStyle/>
          <a:p>
            <a:r>
              <a:rPr lang="it-IT" dirty="0">
                <a:latin typeface="Garamond" panose="02020404030301010803" pitchFamily="18" charset="0"/>
              </a:rPr>
              <a:t>AGENZIA DELLE DOGANE E DEI MONOPOLI – LA PROVA DELL’AVVENUTA ESPORTAZIONE</a:t>
            </a:r>
            <a:endParaRPr lang="en-US" dirty="0">
              <a:latin typeface="Garamond" panose="02020404030301010803" pitchFamily="18" charset="0"/>
            </a:endParaRPr>
          </a:p>
        </p:txBody>
      </p:sp>
    </p:spTree>
    <p:extLst>
      <p:ext uri="{BB962C8B-B14F-4D97-AF65-F5344CB8AC3E}">
        <p14:creationId xmlns:p14="http://schemas.microsoft.com/office/powerpoint/2010/main" val="17632109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1FB2F659-B851-4C5B-ADDB-8424977FEAB3}"/>
              </a:ext>
            </a:extLst>
          </p:cNvPr>
          <p:cNvSpPr/>
          <p:nvPr/>
        </p:nvSpPr>
        <p:spPr>
          <a:xfrm>
            <a:off x="1029903" y="466795"/>
            <a:ext cx="9484799" cy="4093428"/>
          </a:xfrm>
          <a:prstGeom prst="rect">
            <a:avLst/>
          </a:prstGeom>
        </p:spPr>
        <p:txBody>
          <a:bodyPr wrap="square">
            <a:spAutoFit/>
          </a:bodyPr>
          <a:lstStyle/>
          <a:p>
            <a:pPr algn="ctr">
              <a:buSzPct val="100000"/>
              <a:buFont typeface="Wingdings 3" panose="05040102010807070707" pitchFamily="18" charset="2"/>
              <a:buNone/>
            </a:pPr>
            <a:endPar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buSzPct val="100000"/>
              <a:buFont typeface="Wingdings 3" panose="05040102010807070707" pitchFamily="18" charset="2"/>
              <a:buNone/>
            </a:pPr>
            <a:r>
              <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ARTICOLO 214 DEL TULD</a:t>
            </a:r>
          </a:p>
          <a:p>
            <a:pPr algn="ctr">
              <a:buSzPct val="100000"/>
              <a:buFont typeface="Wingdings 3" panose="05040102010807070707" pitchFamily="18" charset="2"/>
              <a:buNone/>
            </a:pPr>
            <a:endPar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buSzPct val="100000"/>
              <a:buFont typeface="Wingdings 3" panose="05040102010807070707" pitchFamily="18" charset="2"/>
              <a:buNone/>
            </a:pPr>
            <a:r>
              <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«Traffico internazionale in regime di temporanea importazione ed esportazione»</a:t>
            </a:r>
          </a:p>
          <a:p>
            <a:pPr algn="ctr">
              <a:buSzPct val="100000"/>
              <a:buFont typeface="Wingdings 3" panose="05040102010807070707" pitchFamily="18" charset="2"/>
              <a:buNone/>
            </a:pPr>
            <a:endPar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buSzPct val="100000"/>
              <a:buFont typeface="Wingdings 3" panose="05040102010807070707" pitchFamily="18" charset="2"/>
              <a:buNone/>
            </a:pPr>
            <a:r>
              <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Forma più snella di attivazione del regime per agevolare il traffico internazionale.</a:t>
            </a:r>
          </a:p>
          <a:p>
            <a:pPr algn="just">
              <a:buSzPct val="100000"/>
              <a:buFont typeface="Wingdings 3" panose="05040102010807070707" pitchFamily="18" charset="2"/>
              <a:buNone/>
            </a:pPr>
            <a:endPar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buSzPct val="100000"/>
              <a:buFont typeface="Wingdings 3" panose="05040102010807070707" pitchFamily="18" charset="2"/>
              <a:buNone/>
            </a:pPr>
            <a:r>
              <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Articolo attualmente in revisione.</a:t>
            </a:r>
          </a:p>
        </p:txBody>
      </p:sp>
      <p:sp>
        <p:nvSpPr>
          <p:cNvPr id="3" name="Segnaposto data 2">
            <a:extLst>
              <a:ext uri="{FF2B5EF4-FFF2-40B4-BE49-F238E27FC236}">
                <a16:creationId xmlns:a16="http://schemas.microsoft.com/office/drawing/2014/main" xmlns="" id="{DE7E4443-8CE0-4157-B067-AE922BDB7C5C}"/>
              </a:ext>
            </a:extLst>
          </p:cNvPr>
          <p:cNvSpPr>
            <a:spLocks noGrp="1"/>
          </p:cNvSpPr>
          <p:nvPr>
            <p:ph type="dt" sz="half" idx="10"/>
          </p:nvPr>
        </p:nvSpPr>
        <p:spPr/>
        <p:txBody>
          <a:bodyPr/>
          <a:lstStyle/>
          <a:p>
            <a:r>
              <a:rPr lang="it-IT" dirty="0"/>
              <a:t>28/10/2020</a:t>
            </a:r>
            <a:endParaRPr lang="en-US" dirty="0"/>
          </a:p>
          <a:p>
            <a:endParaRPr lang="en-US" dirty="0"/>
          </a:p>
        </p:txBody>
      </p:sp>
      <p:sp>
        <p:nvSpPr>
          <p:cNvPr id="4" name="Segnaposto piè di pagina 3">
            <a:extLst>
              <a:ext uri="{FF2B5EF4-FFF2-40B4-BE49-F238E27FC236}">
                <a16:creationId xmlns:a16="http://schemas.microsoft.com/office/drawing/2014/main" xmlns="" id="{295BAE8E-88BC-4C21-90AD-7312580667A5}"/>
              </a:ext>
            </a:extLst>
          </p:cNvPr>
          <p:cNvSpPr>
            <a:spLocks noGrp="1"/>
          </p:cNvSpPr>
          <p:nvPr>
            <p:ph type="ftr" sz="quarter" idx="11"/>
          </p:nvPr>
        </p:nvSpPr>
        <p:spPr/>
        <p:txBody>
          <a:bodyPr/>
          <a:lstStyle/>
          <a:p>
            <a:r>
              <a:rPr lang="it-IT" dirty="0">
                <a:latin typeface="Garamond" panose="02020404030301010803" pitchFamily="18" charset="0"/>
              </a:rPr>
              <a:t>AGENZIA DELLE DOGANE E DEI MONOPOLI – LA PROVA DELL’AVVENUTA ESPORTAZIONE</a:t>
            </a:r>
            <a:endParaRPr lang="en-US" dirty="0">
              <a:latin typeface="Garamond" panose="02020404030301010803" pitchFamily="18" charset="0"/>
            </a:endParaRPr>
          </a:p>
        </p:txBody>
      </p:sp>
    </p:spTree>
    <p:extLst>
      <p:ext uri="{BB962C8B-B14F-4D97-AF65-F5344CB8AC3E}">
        <p14:creationId xmlns:p14="http://schemas.microsoft.com/office/powerpoint/2010/main" val="4741052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1FB2F659-B851-4C5B-ADDB-8424977FEAB3}"/>
              </a:ext>
            </a:extLst>
          </p:cNvPr>
          <p:cNvSpPr/>
          <p:nvPr/>
        </p:nvSpPr>
        <p:spPr>
          <a:xfrm>
            <a:off x="1270535" y="466795"/>
            <a:ext cx="9244167" cy="4493538"/>
          </a:xfrm>
          <a:prstGeom prst="rect">
            <a:avLst/>
          </a:prstGeom>
        </p:spPr>
        <p:txBody>
          <a:bodyPr wrap="square">
            <a:spAutoFit/>
          </a:bodyPr>
          <a:lstStyle/>
          <a:p>
            <a:pPr algn="ctr">
              <a:buSzPct val="100000"/>
              <a:buFont typeface="Wingdings 3" panose="05040102010807070707" pitchFamily="18" charset="2"/>
              <a:buNone/>
            </a:pPr>
            <a:endPar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buSzPct val="100000"/>
              <a:buFont typeface="Wingdings 3" panose="05040102010807070707" pitchFamily="18" charset="2"/>
              <a:buNone/>
            </a:pPr>
            <a:endPar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buSzPct val="100000"/>
              <a:buFont typeface="Wingdings 3" panose="05040102010807070707" pitchFamily="18" charset="2"/>
              <a:buNone/>
            </a:pPr>
            <a:r>
              <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CARNET ATA</a:t>
            </a:r>
          </a:p>
          <a:p>
            <a:pPr algn="ctr">
              <a:buSzPct val="100000"/>
              <a:buFont typeface="Wingdings 3" panose="05040102010807070707" pitchFamily="18" charset="2"/>
              <a:buNone/>
            </a:pPr>
            <a:endPar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buSzPct val="100000"/>
              <a:buFont typeface="Wingdings 3" panose="05040102010807070707" pitchFamily="18" charset="2"/>
              <a:buNone/>
            </a:pPr>
            <a:r>
              <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Definito come il «passaporto delle merci» è un documento doganale internazionale che consente l’esportazione e l’importazione delle merci senza il pagamento dei diritti doganali fino alla durata massima di un anno.</a:t>
            </a:r>
          </a:p>
          <a:p>
            <a:pPr algn="just">
              <a:buSzPct val="100000"/>
              <a:buFont typeface="Wingdings 3" panose="05040102010807070707" pitchFamily="18" charset="2"/>
              <a:buNone/>
            </a:pPr>
            <a:r>
              <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E’ costituito da moduli di dichiarazione doganale pronti per essere utilizzati in tutti gli attraversamenti della frontiera.</a:t>
            </a:r>
          </a:p>
          <a:p>
            <a:pPr algn="just">
              <a:buSzPct val="100000"/>
              <a:buFont typeface="Wingdings 3" panose="05040102010807070707" pitchFamily="18" charset="2"/>
              <a:buNone/>
            </a:pPr>
            <a:r>
              <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E’ gestito dalle Camere di Commercio internazionali.</a:t>
            </a:r>
          </a:p>
        </p:txBody>
      </p:sp>
      <p:sp>
        <p:nvSpPr>
          <p:cNvPr id="3" name="Segnaposto data 2">
            <a:extLst>
              <a:ext uri="{FF2B5EF4-FFF2-40B4-BE49-F238E27FC236}">
                <a16:creationId xmlns:a16="http://schemas.microsoft.com/office/drawing/2014/main" xmlns="" id="{DE7E4443-8CE0-4157-B067-AE922BDB7C5C}"/>
              </a:ext>
            </a:extLst>
          </p:cNvPr>
          <p:cNvSpPr>
            <a:spLocks noGrp="1"/>
          </p:cNvSpPr>
          <p:nvPr>
            <p:ph type="dt" sz="half" idx="10"/>
          </p:nvPr>
        </p:nvSpPr>
        <p:spPr/>
        <p:txBody>
          <a:bodyPr/>
          <a:lstStyle/>
          <a:p>
            <a:r>
              <a:rPr lang="it-IT" dirty="0"/>
              <a:t>28/10/2020</a:t>
            </a:r>
            <a:endParaRPr lang="en-US" dirty="0"/>
          </a:p>
        </p:txBody>
      </p:sp>
      <p:sp>
        <p:nvSpPr>
          <p:cNvPr id="4" name="Segnaposto piè di pagina 3">
            <a:extLst>
              <a:ext uri="{FF2B5EF4-FFF2-40B4-BE49-F238E27FC236}">
                <a16:creationId xmlns:a16="http://schemas.microsoft.com/office/drawing/2014/main" xmlns="" id="{295BAE8E-88BC-4C21-90AD-7312580667A5}"/>
              </a:ext>
            </a:extLst>
          </p:cNvPr>
          <p:cNvSpPr>
            <a:spLocks noGrp="1"/>
          </p:cNvSpPr>
          <p:nvPr>
            <p:ph type="ftr" sz="quarter" idx="11"/>
          </p:nvPr>
        </p:nvSpPr>
        <p:spPr/>
        <p:txBody>
          <a:bodyPr/>
          <a:lstStyle/>
          <a:p>
            <a:r>
              <a:rPr lang="it-IT" dirty="0">
                <a:latin typeface="Garamond" panose="02020404030301010803" pitchFamily="18" charset="0"/>
              </a:rPr>
              <a:t>AGENZIA DELLE DOGANE E DEI MONOPOLI – LA PROVA DELL’AVVENUTA ESPORTAZIONE</a:t>
            </a:r>
            <a:endParaRPr lang="en-US" dirty="0">
              <a:latin typeface="Garamond" panose="02020404030301010803" pitchFamily="18" charset="0"/>
            </a:endParaRPr>
          </a:p>
        </p:txBody>
      </p:sp>
    </p:spTree>
    <p:extLst>
      <p:ext uri="{BB962C8B-B14F-4D97-AF65-F5344CB8AC3E}">
        <p14:creationId xmlns:p14="http://schemas.microsoft.com/office/powerpoint/2010/main" val="336086219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1FB2F659-B851-4C5B-ADDB-8424977FEAB3}"/>
              </a:ext>
            </a:extLst>
          </p:cNvPr>
          <p:cNvSpPr/>
          <p:nvPr/>
        </p:nvSpPr>
        <p:spPr>
          <a:xfrm>
            <a:off x="1270535" y="466795"/>
            <a:ext cx="9244167" cy="4093428"/>
          </a:xfrm>
          <a:prstGeom prst="rect">
            <a:avLst/>
          </a:prstGeom>
        </p:spPr>
        <p:txBody>
          <a:bodyPr wrap="square">
            <a:spAutoFit/>
          </a:bodyPr>
          <a:lstStyle/>
          <a:p>
            <a:pPr algn="ctr">
              <a:buSzPct val="100000"/>
              <a:buFont typeface="Wingdings 3" panose="05040102010807070707" pitchFamily="18" charset="2"/>
              <a:buNone/>
            </a:pPr>
            <a:endPar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buSzPct val="100000"/>
              <a:buFont typeface="Wingdings 3" panose="05040102010807070707" pitchFamily="18" charset="2"/>
              <a:buNone/>
            </a:pPr>
            <a:endPar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buSzPct val="100000"/>
              <a:buFont typeface="Wingdings 3" panose="05040102010807070707" pitchFamily="18" charset="2"/>
              <a:buNone/>
            </a:pPr>
            <a:endPar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buSzPct val="100000"/>
              <a:buFont typeface="Wingdings 3" panose="05040102010807070707" pitchFamily="18" charset="2"/>
              <a:buNone/>
            </a:pPr>
            <a:r>
              <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CESSIONE DEI BENI A TITOLO GRATUITO</a:t>
            </a:r>
            <a:endPar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buSzPct val="100000"/>
              <a:buFont typeface="Wingdings 3" panose="05040102010807070707" pitchFamily="18" charset="2"/>
              <a:buNone/>
            </a:pPr>
            <a:r>
              <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OMAGGI</a:t>
            </a:r>
          </a:p>
          <a:p>
            <a:pPr algn="just">
              <a:buSzPct val="100000"/>
              <a:buFont typeface="Wingdings 3" panose="05040102010807070707" pitchFamily="18" charset="2"/>
              <a:buNone/>
            </a:pPr>
            <a:endPar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buSzPct val="100000"/>
              <a:buFont typeface="Wingdings 3" panose="05040102010807070707" pitchFamily="18" charset="2"/>
              <a:buNone/>
            </a:pPr>
            <a:r>
              <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Le cessioni di beni a titolo gratuito (omaggi) in esportazione definitiva rientrano nella fattispecie dell’art. 8, comma 1, del DPR n. 633/1972, in quanto i beni vengono trasferiti al soggetto estero a titolo traslativo della proprietà.</a:t>
            </a:r>
            <a:endPar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p:txBody>
      </p:sp>
      <p:sp>
        <p:nvSpPr>
          <p:cNvPr id="3" name="Segnaposto data 2">
            <a:extLst>
              <a:ext uri="{FF2B5EF4-FFF2-40B4-BE49-F238E27FC236}">
                <a16:creationId xmlns:a16="http://schemas.microsoft.com/office/drawing/2014/main" xmlns="" id="{DE7E4443-8CE0-4157-B067-AE922BDB7C5C}"/>
              </a:ext>
            </a:extLst>
          </p:cNvPr>
          <p:cNvSpPr>
            <a:spLocks noGrp="1"/>
          </p:cNvSpPr>
          <p:nvPr>
            <p:ph type="dt" sz="half" idx="10"/>
          </p:nvPr>
        </p:nvSpPr>
        <p:spPr/>
        <p:txBody>
          <a:bodyPr/>
          <a:lstStyle/>
          <a:p>
            <a:r>
              <a:rPr lang="it-IT" dirty="0"/>
              <a:t>28/10/2020</a:t>
            </a:r>
            <a:endParaRPr lang="en-US" dirty="0"/>
          </a:p>
          <a:p>
            <a:endParaRPr lang="en-US" dirty="0"/>
          </a:p>
        </p:txBody>
      </p:sp>
      <p:sp>
        <p:nvSpPr>
          <p:cNvPr id="4" name="Segnaposto piè di pagina 3">
            <a:extLst>
              <a:ext uri="{FF2B5EF4-FFF2-40B4-BE49-F238E27FC236}">
                <a16:creationId xmlns:a16="http://schemas.microsoft.com/office/drawing/2014/main" xmlns="" id="{295BAE8E-88BC-4C21-90AD-7312580667A5}"/>
              </a:ext>
            </a:extLst>
          </p:cNvPr>
          <p:cNvSpPr>
            <a:spLocks noGrp="1"/>
          </p:cNvSpPr>
          <p:nvPr>
            <p:ph type="ftr" sz="quarter" idx="11"/>
          </p:nvPr>
        </p:nvSpPr>
        <p:spPr/>
        <p:txBody>
          <a:bodyPr/>
          <a:lstStyle/>
          <a:p>
            <a:r>
              <a:rPr lang="it-IT" dirty="0">
                <a:latin typeface="Garamond" panose="02020404030301010803" pitchFamily="18" charset="0"/>
              </a:rPr>
              <a:t>AGENZIA DELLE DOGANE E DEI MONOPOLI – LA PROVA DELL’AVVENUTA ESPORTAZIONE</a:t>
            </a:r>
            <a:endParaRPr lang="en-US" dirty="0">
              <a:latin typeface="Garamond" panose="02020404030301010803" pitchFamily="18" charset="0"/>
            </a:endParaRPr>
          </a:p>
        </p:txBody>
      </p:sp>
    </p:spTree>
    <p:extLst>
      <p:ext uri="{BB962C8B-B14F-4D97-AF65-F5344CB8AC3E}">
        <p14:creationId xmlns:p14="http://schemas.microsoft.com/office/powerpoint/2010/main" val="172050616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1FB2F659-B851-4C5B-ADDB-8424977FEAB3}"/>
              </a:ext>
            </a:extLst>
          </p:cNvPr>
          <p:cNvSpPr/>
          <p:nvPr/>
        </p:nvSpPr>
        <p:spPr>
          <a:xfrm>
            <a:off x="1251284" y="322416"/>
            <a:ext cx="9801727" cy="6986528"/>
          </a:xfrm>
          <a:prstGeom prst="rect">
            <a:avLst/>
          </a:prstGeom>
        </p:spPr>
        <p:txBody>
          <a:bodyPr wrap="square">
            <a:spAutoFit/>
          </a:bodyPr>
          <a:lstStyle/>
          <a:p>
            <a:pPr algn="ctr">
              <a:buSzPct val="100000"/>
              <a:buFont typeface="Wingdings 3" panose="05040102010807070707" pitchFamily="18" charset="2"/>
              <a:buNone/>
            </a:pPr>
            <a:endPar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buSzPct val="100000"/>
              <a:buFont typeface="Wingdings 3" panose="05040102010807070707" pitchFamily="18" charset="2"/>
              <a:buNone/>
            </a:pPr>
            <a:endPar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buSzPct val="100000"/>
            </a:pP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ESPORTAZIONE </a:t>
            </a:r>
          </a:p>
          <a:p>
            <a:pPr algn="ctr">
              <a:buSzPct val="100000"/>
            </a:pP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ADEMPIMENTI</a:t>
            </a:r>
          </a:p>
          <a:p>
            <a:pPr algn="ctr">
              <a:buSzPct val="100000"/>
            </a:pPr>
            <a:endPar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marL="342900" indent="-342900" algn="just">
              <a:buSzPct val="100000"/>
              <a:buFontTx/>
              <a:buChar char="-"/>
            </a:pP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Predisporre la documentazione necessaria per l’esportazione che varia in funzione del prodotto e del Paese di arrivo della merce;</a:t>
            </a:r>
          </a:p>
          <a:p>
            <a:pPr marL="342900" indent="-342900" algn="just">
              <a:buSzPct val="100000"/>
              <a:buFontTx/>
              <a:buChar char="-"/>
            </a:pP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Emettere fattura per operazione </a:t>
            </a:r>
            <a:r>
              <a:rPr lang="it-IT" altLang="it-IT" sz="2400" b="1" u="sng" dirty="0" smtClean="0">
                <a:solidFill>
                  <a:srgbClr val="002060"/>
                </a:solidFill>
                <a:latin typeface="Garamond" panose="02020404030301010803" pitchFamily="18" charset="0"/>
                <a:ea typeface="Calibri" panose="020F0502020204030204" pitchFamily="34" charset="0"/>
                <a:cs typeface="Arial" panose="020B0604020202020204" pitchFamily="34" charset="0"/>
              </a:rPr>
              <a:t>non imponibile art. 8, comma 1, lettera a) o lettera b), del DPR n.633/1972</a:t>
            </a: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 a seconda della condizione di resa Incoterms</a:t>
            </a:r>
            <a:r>
              <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rPr>
              <a:t>;</a:t>
            </a:r>
            <a:endParaRPr lang="it-IT" altLang="it-IT" sz="2400" b="1" dirty="0" smtClean="0">
              <a:solidFill>
                <a:srgbClr val="FF0000"/>
              </a:solidFill>
              <a:latin typeface="Garamond" panose="02020404030301010803" pitchFamily="18" charset="0"/>
              <a:ea typeface="Calibri" panose="020F0502020204030204" pitchFamily="34" charset="0"/>
              <a:cs typeface="Arial" panose="020B0604020202020204" pitchFamily="34" charset="0"/>
            </a:endParaRPr>
          </a:p>
          <a:p>
            <a:pPr marL="342900" indent="-342900" algn="just">
              <a:buSzPct val="100000"/>
              <a:buFontTx/>
              <a:buChar char="-"/>
            </a:pP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Annotare la fattura sul registro fatture emesse.</a:t>
            </a:r>
            <a:endPar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buSzPct val="100000"/>
            </a:pPr>
            <a:endPar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marL="342900" indent="-342900" algn="ctr">
              <a:buSzPct val="100000"/>
              <a:buFontTx/>
              <a:buChar char="-"/>
            </a:pPr>
            <a:endPar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buSzPct val="100000"/>
            </a:pP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 </a:t>
            </a:r>
            <a:r>
              <a:rPr lang="it-IT" dirty="0"/>
              <a:t>Predisporre la documentazione necessaria per l’esportazione (varia in funzione del prodotto e </a:t>
            </a:r>
            <a:r>
              <a:rPr lang="it-IT" dirty="0" smtClean="0"/>
              <a:t>la </a:t>
            </a:r>
            <a:r>
              <a:rPr lang="it-IT" dirty="0"/>
              <a:t>documentazione necessaria per l’esportazione (varia in funzione del prodotto e del Paese di arrivo della merce);</a:t>
            </a:r>
          </a:p>
          <a:p>
            <a:pPr algn="just">
              <a:buSzPct val="100000"/>
            </a:pPr>
            <a:endPar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buSzPct val="100000"/>
            </a:pPr>
            <a:endParaRPr lang="it-IT" altLang="it-IT" sz="2400" b="1" u="sng"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buSzPct val="100000"/>
            </a:pP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                    </a:t>
            </a:r>
          </a:p>
        </p:txBody>
      </p:sp>
      <p:sp>
        <p:nvSpPr>
          <p:cNvPr id="3" name="Segnaposto data 2">
            <a:extLst>
              <a:ext uri="{FF2B5EF4-FFF2-40B4-BE49-F238E27FC236}">
                <a16:creationId xmlns:a16="http://schemas.microsoft.com/office/drawing/2014/main" xmlns="" id="{DE7E4443-8CE0-4157-B067-AE922BDB7C5C}"/>
              </a:ext>
            </a:extLst>
          </p:cNvPr>
          <p:cNvSpPr>
            <a:spLocks noGrp="1"/>
          </p:cNvSpPr>
          <p:nvPr>
            <p:ph type="dt" sz="half" idx="10"/>
          </p:nvPr>
        </p:nvSpPr>
        <p:spPr/>
        <p:txBody>
          <a:bodyPr/>
          <a:lstStyle/>
          <a:p>
            <a:r>
              <a:rPr lang="it-IT" dirty="0"/>
              <a:t>28/10/2020</a:t>
            </a:r>
            <a:endParaRPr lang="en-US" dirty="0"/>
          </a:p>
        </p:txBody>
      </p:sp>
      <p:sp>
        <p:nvSpPr>
          <p:cNvPr id="4" name="Segnaposto piè di pagina 3">
            <a:extLst>
              <a:ext uri="{FF2B5EF4-FFF2-40B4-BE49-F238E27FC236}">
                <a16:creationId xmlns:a16="http://schemas.microsoft.com/office/drawing/2014/main" xmlns="" id="{295BAE8E-88BC-4C21-90AD-7312580667A5}"/>
              </a:ext>
            </a:extLst>
          </p:cNvPr>
          <p:cNvSpPr>
            <a:spLocks noGrp="1"/>
          </p:cNvSpPr>
          <p:nvPr>
            <p:ph type="ftr" sz="quarter" idx="11"/>
          </p:nvPr>
        </p:nvSpPr>
        <p:spPr/>
        <p:txBody>
          <a:bodyPr/>
          <a:lstStyle/>
          <a:p>
            <a:r>
              <a:rPr lang="it-IT" dirty="0">
                <a:latin typeface="Garamond" panose="02020404030301010803" pitchFamily="18" charset="0"/>
              </a:rPr>
              <a:t>AGENZIA DELLE DOGANE E DEI MONOPOLI – LA PROVA DELL’AVVENUTA ESPORTAZIONE</a:t>
            </a:r>
            <a:endParaRPr lang="en-US" dirty="0">
              <a:latin typeface="Garamond" panose="02020404030301010803" pitchFamily="18" charset="0"/>
            </a:endParaRPr>
          </a:p>
        </p:txBody>
      </p:sp>
    </p:spTree>
    <p:extLst>
      <p:ext uri="{BB962C8B-B14F-4D97-AF65-F5344CB8AC3E}">
        <p14:creationId xmlns:p14="http://schemas.microsoft.com/office/powerpoint/2010/main" val="282604101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1FB2F659-B851-4C5B-ADDB-8424977FEAB3}"/>
              </a:ext>
            </a:extLst>
          </p:cNvPr>
          <p:cNvSpPr/>
          <p:nvPr/>
        </p:nvSpPr>
        <p:spPr>
          <a:xfrm>
            <a:off x="1251284" y="322416"/>
            <a:ext cx="9182501" cy="6986528"/>
          </a:xfrm>
          <a:prstGeom prst="rect">
            <a:avLst/>
          </a:prstGeom>
        </p:spPr>
        <p:txBody>
          <a:bodyPr wrap="square">
            <a:spAutoFit/>
          </a:bodyPr>
          <a:lstStyle/>
          <a:p>
            <a:pPr algn="ctr">
              <a:buSzPct val="100000"/>
              <a:buFont typeface="Wingdings 3" panose="05040102010807070707" pitchFamily="18" charset="2"/>
              <a:buNone/>
            </a:pPr>
            <a:endPar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buSzPct val="100000"/>
              <a:buFont typeface="Wingdings 3" panose="05040102010807070707" pitchFamily="18" charset="2"/>
              <a:buNone/>
            </a:pPr>
            <a:endPar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buSzPct val="100000"/>
            </a:pP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LUOGO DELL’ESPORTAZIONE </a:t>
            </a:r>
          </a:p>
          <a:p>
            <a:pPr algn="ctr">
              <a:buSzPct val="100000"/>
            </a:pP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Art. 221, p.2 del Regolamento di Esecuzione (UE) n. 2447/2015</a:t>
            </a:r>
          </a:p>
          <a:p>
            <a:pPr algn="ctr">
              <a:buSzPct val="100000"/>
            </a:pPr>
            <a:endPar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buSzPct val="100000"/>
            </a:pP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La merce in uscita dall’Italia deve essere </a:t>
            </a:r>
            <a:r>
              <a:rPr lang="it-IT" altLang="it-IT" sz="2400" b="1" u="sng" dirty="0" smtClean="0">
                <a:solidFill>
                  <a:srgbClr val="002060"/>
                </a:solidFill>
                <a:latin typeface="Garamond" panose="02020404030301010803" pitchFamily="18" charset="0"/>
                <a:ea typeface="Calibri" panose="020F0502020204030204" pitchFamily="34" charset="0"/>
                <a:cs typeface="Arial" panose="020B0604020202020204" pitchFamily="34" charset="0"/>
              </a:rPr>
              <a:t>dichiarata</a:t>
            </a: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 presso una Dogana italiana.</a:t>
            </a:r>
          </a:p>
          <a:p>
            <a:pPr algn="just">
              <a:buSzPct val="100000"/>
            </a:pPr>
            <a:endPar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buSzPct val="100000"/>
            </a:pP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L’esportatore deve presentare la merce e la relativa dichiarazione di esportazione all’Ufficio doganale competente per il luogo ove l’esportatore è stabilito o le merci sono imballate o caricate per l’esportazione. </a:t>
            </a:r>
          </a:p>
          <a:p>
            <a:pPr marL="342900" indent="-342900" algn="ctr">
              <a:buSzPct val="100000"/>
              <a:buFontTx/>
              <a:buChar char="-"/>
            </a:pPr>
            <a:endPar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buSzPct val="100000"/>
            </a:pP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 </a:t>
            </a:r>
            <a:r>
              <a:rPr lang="it-IT" dirty="0"/>
              <a:t>Predisporre la documentazione necessaria per l’esportazione (varia in funzione del prodotto e </a:t>
            </a:r>
            <a:r>
              <a:rPr lang="it-IT" dirty="0" smtClean="0"/>
              <a:t>la </a:t>
            </a:r>
            <a:r>
              <a:rPr lang="it-IT" dirty="0"/>
              <a:t>documentazione necessaria per l’esportazione (varia in funzione del prodotto e del Paese di arrivo della merce);</a:t>
            </a:r>
          </a:p>
          <a:p>
            <a:pPr algn="just">
              <a:buSzPct val="100000"/>
            </a:pPr>
            <a:endPar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buSzPct val="100000"/>
            </a:pPr>
            <a:endParaRPr lang="it-IT" altLang="it-IT" sz="2400" b="1" u="sng"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buSzPct val="100000"/>
            </a:pP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                    </a:t>
            </a:r>
          </a:p>
        </p:txBody>
      </p:sp>
      <p:sp>
        <p:nvSpPr>
          <p:cNvPr id="3" name="Segnaposto data 2">
            <a:extLst>
              <a:ext uri="{FF2B5EF4-FFF2-40B4-BE49-F238E27FC236}">
                <a16:creationId xmlns:a16="http://schemas.microsoft.com/office/drawing/2014/main" xmlns="" id="{DE7E4443-8CE0-4157-B067-AE922BDB7C5C}"/>
              </a:ext>
            </a:extLst>
          </p:cNvPr>
          <p:cNvSpPr>
            <a:spLocks noGrp="1"/>
          </p:cNvSpPr>
          <p:nvPr>
            <p:ph type="dt" sz="half" idx="10"/>
          </p:nvPr>
        </p:nvSpPr>
        <p:spPr/>
        <p:txBody>
          <a:bodyPr/>
          <a:lstStyle/>
          <a:p>
            <a:r>
              <a:rPr lang="it-IT" dirty="0"/>
              <a:t>28/10/2020</a:t>
            </a:r>
            <a:endParaRPr lang="en-US" dirty="0"/>
          </a:p>
          <a:p>
            <a:endParaRPr lang="en-US" dirty="0"/>
          </a:p>
        </p:txBody>
      </p:sp>
      <p:sp>
        <p:nvSpPr>
          <p:cNvPr id="4" name="Segnaposto piè di pagina 3">
            <a:extLst>
              <a:ext uri="{FF2B5EF4-FFF2-40B4-BE49-F238E27FC236}">
                <a16:creationId xmlns:a16="http://schemas.microsoft.com/office/drawing/2014/main" xmlns="" id="{295BAE8E-88BC-4C21-90AD-7312580667A5}"/>
              </a:ext>
            </a:extLst>
          </p:cNvPr>
          <p:cNvSpPr>
            <a:spLocks noGrp="1"/>
          </p:cNvSpPr>
          <p:nvPr>
            <p:ph type="ftr" sz="quarter" idx="11"/>
          </p:nvPr>
        </p:nvSpPr>
        <p:spPr/>
        <p:txBody>
          <a:bodyPr/>
          <a:lstStyle/>
          <a:p>
            <a:r>
              <a:rPr lang="it-IT" dirty="0">
                <a:latin typeface="Garamond" panose="02020404030301010803" pitchFamily="18" charset="0"/>
              </a:rPr>
              <a:t>AGENZIA DELLE DOGANE E DEI MONOPOLI – LA PROVA DELL’AVVENUTA ESPORTAZIONE</a:t>
            </a:r>
            <a:endParaRPr lang="en-US" dirty="0">
              <a:latin typeface="Garamond" panose="02020404030301010803" pitchFamily="18" charset="0"/>
            </a:endParaRPr>
          </a:p>
        </p:txBody>
      </p:sp>
    </p:spTree>
    <p:extLst>
      <p:ext uri="{BB962C8B-B14F-4D97-AF65-F5344CB8AC3E}">
        <p14:creationId xmlns:p14="http://schemas.microsoft.com/office/powerpoint/2010/main" val="39992427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1FB2F659-B851-4C5B-ADDB-8424977FEAB3}"/>
              </a:ext>
            </a:extLst>
          </p:cNvPr>
          <p:cNvSpPr/>
          <p:nvPr/>
        </p:nvSpPr>
        <p:spPr>
          <a:xfrm>
            <a:off x="1251284" y="322416"/>
            <a:ext cx="9801727" cy="5324535"/>
          </a:xfrm>
          <a:prstGeom prst="rect">
            <a:avLst/>
          </a:prstGeom>
        </p:spPr>
        <p:txBody>
          <a:bodyPr wrap="square">
            <a:spAutoFit/>
          </a:bodyPr>
          <a:lstStyle/>
          <a:p>
            <a:pPr algn="ctr">
              <a:buSzPct val="100000"/>
              <a:buFont typeface="Wingdings 3" panose="05040102010807070707" pitchFamily="18" charset="2"/>
              <a:buNone/>
            </a:pPr>
            <a:endPar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buSzPct val="100000"/>
              <a:buFont typeface="Wingdings 3" panose="05040102010807070707" pitchFamily="18" charset="2"/>
              <a:buNone/>
            </a:pPr>
            <a:endPar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buSzPct val="100000"/>
            </a:pP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PROVA DELL’USCITA DELLE MERCI</a:t>
            </a:r>
          </a:p>
          <a:p>
            <a:pPr algn="ctr">
              <a:buSzPct val="100000"/>
            </a:pPr>
            <a:endPar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buSzPct val="100000"/>
            </a:pPr>
            <a:endPar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buSzPct val="100000"/>
            </a:pP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La prova dell’uscita dei beni dal territorio unionale ha sempre rappresentato l’elemento decisivo ai fini dell’accertamento della non imponibilità delle cessioni all’esportazione. </a:t>
            </a:r>
          </a:p>
          <a:p>
            <a:pPr algn="ctr">
              <a:buSzPct val="100000"/>
            </a:pPr>
            <a:endParaRPr lang="it-IT" dirty="0" smtClean="0"/>
          </a:p>
          <a:p>
            <a:pPr algn="ctr">
              <a:buSzPct val="100000"/>
            </a:pPr>
            <a:r>
              <a:rPr lang="it-IT" dirty="0" smtClean="0"/>
              <a:t>La prova dell’uscita dei beni necessaria </a:t>
            </a:r>
            <a:r>
              <a:rPr lang="it-IT" dirty="0"/>
              <a:t>per l’esportazione (varia in funzione del prodotto e </a:t>
            </a:r>
            <a:r>
              <a:rPr lang="it-IT" dirty="0" smtClean="0"/>
              <a:t>la </a:t>
            </a:r>
            <a:r>
              <a:rPr lang="it-IT" dirty="0"/>
              <a:t>documentazione necessaria per l’esportazione (varia in funzione del prodotto e del Paese di arrivo della merce);</a:t>
            </a:r>
          </a:p>
          <a:p>
            <a:pPr algn="just">
              <a:buSzPct val="100000"/>
            </a:pPr>
            <a:endPar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buSzPct val="100000"/>
            </a:pPr>
            <a:endParaRPr lang="it-IT" altLang="it-IT" sz="2400" b="1" u="sng"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buSzPct val="100000"/>
            </a:pP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                    </a:t>
            </a:r>
          </a:p>
        </p:txBody>
      </p:sp>
      <p:sp>
        <p:nvSpPr>
          <p:cNvPr id="3" name="Segnaposto data 2">
            <a:extLst>
              <a:ext uri="{FF2B5EF4-FFF2-40B4-BE49-F238E27FC236}">
                <a16:creationId xmlns:a16="http://schemas.microsoft.com/office/drawing/2014/main" xmlns="" id="{DE7E4443-8CE0-4157-B067-AE922BDB7C5C}"/>
              </a:ext>
            </a:extLst>
          </p:cNvPr>
          <p:cNvSpPr>
            <a:spLocks noGrp="1"/>
          </p:cNvSpPr>
          <p:nvPr>
            <p:ph type="dt" sz="half" idx="10"/>
          </p:nvPr>
        </p:nvSpPr>
        <p:spPr/>
        <p:txBody>
          <a:bodyPr/>
          <a:lstStyle/>
          <a:p>
            <a:r>
              <a:rPr lang="it-IT" dirty="0"/>
              <a:t>28/10/2020</a:t>
            </a:r>
            <a:endParaRPr lang="en-US" dirty="0"/>
          </a:p>
          <a:p>
            <a:endParaRPr lang="en-US" dirty="0"/>
          </a:p>
        </p:txBody>
      </p:sp>
      <p:sp>
        <p:nvSpPr>
          <p:cNvPr id="4" name="Segnaposto piè di pagina 3">
            <a:extLst>
              <a:ext uri="{FF2B5EF4-FFF2-40B4-BE49-F238E27FC236}">
                <a16:creationId xmlns:a16="http://schemas.microsoft.com/office/drawing/2014/main" xmlns="" id="{295BAE8E-88BC-4C21-90AD-7312580667A5}"/>
              </a:ext>
            </a:extLst>
          </p:cNvPr>
          <p:cNvSpPr>
            <a:spLocks noGrp="1"/>
          </p:cNvSpPr>
          <p:nvPr>
            <p:ph type="ftr" sz="quarter" idx="11"/>
          </p:nvPr>
        </p:nvSpPr>
        <p:spPr/>
        <p:txBody>
          <a:bodyPr/>
          <a:lstStyle/>
          <a:p>
            <a:r>
              <a:rPr lang="it-IT" dirty="0">
                <a:latin typeface="Garamond" panose="02020404030301010803" pitchFamily="18" charset="0"/>
              </a:rPr>
              <a:t>AGENZIA DELLE DOGANE E DEI MONOPOLI – LA PROVA DELL’AVVENUTA ESPORTAZIONE</a:t>
            </a:r>
            <a:endParaRPr lang="en-US" dirty="0">
              <a:latin typeface="Garamond" panose="02020404030301010803" pitchFamily="18" charset="0"/>
            </a:endParaRPr>
          </a:p>
        </p:txBody>
      </p:sp>
    </p:spTree>
    <p:extLst>
      <p:ext uri="{BB962C8B-B14F-4D97-AF65-F5344CB8AC3E}">
        <p14:creationId xmlns:p14="http://schemas.microsoft.com/office/powerpoint/2010/main" val="140223902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1FB2F659-B851-4C5B-ADDB-8424977FEAB3}"/>
              </a:ext>
            </a:extLst>
          </p:cNvPr>
          <p:cNvSpPr/>
          <p:nvPr/>
        </p:nvSpPr>
        <p:spPr>
          <a:xfrm>
            <a:off x="1251284" y="322416"/>
            <a:ext cx="9801727" cy="6524863"/>
          </a:xfrm>
          <a:prstGeom prst="rect">
            <a:avLst/>
          </a:prstGeom>
        </p:spPr>
        <p:txBody>
          <a:bodyPr wrap="square">
            <a:spAutoFit/>
          </a:bodyPr>
          <a:lstStyle/>
          <a:p>
            <a:pPr algn="ctr">
              <a:buSzPct val="100000"/>
              <a:buFont typeface="Wingdings 3" panose="05040102010807070707" pitchFamily="18" charset="2"/>
              <a:buNone/>
            </a:pPr>
            <a:endPar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buSzPct val="100000"/>
              <a:buFont typeface="Wingdings 3" panose="05040102010807070707" pitchFamily="18" charset="2"/>
              <a:buNone/>
            </a:pPr>
            <a:endPar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buSzPct val="100000"/>
            </a:pP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PROVA DELL’USCITA DELLE MERCI</a:t>
            </a:r>
          </a:p>
          <a:p>
            <a:pPr algn="ctr">
              <a:buSzPct val="100000"/>
            </a:pPr>
            <a:endPar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buSzPct val="100000"/>
            </a:pPr>
            <a:endPar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buSzPct val="100000"/>
            </a:pP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Dal 1° luglio 2007, è entrato in funzione il </a:t>
            </a:r>
            <a:r>
              <a:rPr lang="it-IT" altLang="it-IT" sz="2400" b="1" u="sng" dirty="0" smtClean="0">
                <a:solidFill>
                  <a:srgbClr val="002060"/>
                </a:solidFill>
                <a:latin typeface="Garamond" panose="02020404030301010803" pitchFamily="18" charset="0"/>
                <a:ea typeface="Calibri" panose="020F0502020204030204" pitchFamily="34" charset="0"/>
                <a:cs typeface="Arial" panose="020B0604020202020204" pitchFamily="34" charset="0"/>
              </a:rPr>
              <a:t>sistema doganale ECS</a:t>
            </a: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 per il controllo informatizzato delle operazioni di esportazione (prima fase del Progetto AES – Sistema Automatizzato delle esportazioni), attuato attraverso lo scambio di messaggi telematici fra la dogana di esportazione e la dogana di uscita dal territorio unionale.</a:t>
            </a:r>
          </a:p>
          <a:p>
            <a:pPr algn="just">
              <a:buSzPct val="100000"/>
            </a:pPr>
            <a:r>
              <a:rPr lang="it-IT" sz="2400" b="1" dirty="0" smtClean="0">
                <a:solidFill>
                  <a:srgbClr val="002060"/>
                </a:solidFill>
                <a:latin typeface="Garamond" panose="02020404030301010803" pitchFamily="18" charset="0"/>
                <a:cs typeface="Arial" panose="020B0604020202020204" pitchFamily="34" charset="0"/>
              </a:rPr>
              <a:t>La seconda fase – ECS fase 2 – è operativa dal 1° luglio 2009 con le nuove modalità di presentazione telematica delle dichiarazioni di esportazione.</a:t>
            </a:r>
            <a:endParaRPr lang="it-IT" dirty="0" smtClean="0"/>
          </a:p>
          <a:p>
            <a:pPr algn="ctr">
              <a:buSzPct val="100000"/>
            </a:pPr>
            <a:r>
              <a:rPr lang="it-IT" dirty="0" smtClean="0"/>
              <a:t>La prova dell’uscita dei beni necessaria </a:t>
            </a:r>
            <a:r>
              <a:rPr lang="it-IT" dirty="0"/>
              <a:t>per l’esportazione (varia in funzione del prodotto e </a:t>
            </a:r>
            <a:r>
              <a:rPr lang="it-IT" dirty="0" smtClean="0"/>
              <a:t>la </a:t>
            </a:r>
            <a:r>
              <a:rPr lang="it-IT" dirty="0"/>
              <a:t>documentazione necessaria per l’esportazione (varia in funzione del prodotto e del Paese di arrivo della merce);</a:t>
            </a:r>
          </a:p>
          <a:p>
            <a:pPr algn="just">
              <a:buSzPct val="100000"/>
            </a:pPr>
            <a:endPar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buSzPct val="100000"/>
            </a:pPr>
            <a:endParaRPr lang="it-IT" altLang="it-IT" sz="2400" b="1" u="sng"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buSzPct val="100000"/>
            </a:pP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                    </a:t>
            </a:r>
          </a:p>
        </p:txBody>
      </p:sp>
      <p:sp>
        <p:nvSpPr>
          <p:cNvPr id="3" name="Segnaposto data 2">
            <a:extLst>
              <a:ext uri="{FF2B5EF4-FFF2-40B4-BE49-F238E27FC236}">
                <a16:creationId xmlns:a16="http://schemas.microsoft.com/office/drawing/2014/main" xmlns="" id="{DE7E4443-8CE0-4157-B067-AE922BDB7C5C}"/>
              </a:ext>
            </a:extLst>
          </p:cNvPr>
          <p:cNvSpPr>
            <a:spLocks noGrp="1"/>
          </p:cNvSpPr>
          <p:nvPr>
            <p:ph type="dt" sz="half" idx="10"/>
          </p:nvPr>
        </p:nvSpPr>
        <p:spPr/>
        <p:txBody>
          <a:bodyPr/>
          <a:lstStyle/>
          <a:p>
            <a:r>
              <a:rPr lang="it-IT" dirty="0"/>
              <a:t>28/10/2020</a:t>
            </a:r>
            <a:endParaRPr lang="en-US" dirty="0"/>
          </a:p>
          <a:p>
            <a:endParaRPr lang="en-US" dirty="0"/>
          </a:p>
        </p:txBody>
      </p:sp>
      <p:sp>
        <p:nvSpPr>
          <p:cNvPr id="4" name="Segnaposto piè di pagina 3">
            <a:extLst>
              <a:ext uri="{FF2B5EF4-FFF2-40B4-BE49-F238E27FC236}">
                <a16:creationId xmlns:a16="http://schemas.microsoft.com/office/drawing/2014/main" xmlns="" id="{295BAE8E-88BC-4C21-90AD-7312580667A5}"/>
              </a:ext>
            </a:extLst>
          </p:cNvPr>
          <p:cNvSpPr>
            <a:spLocks noGrp="1"/>
          </p:cNvSpPr>
          <p:nvPr>
            <p:ph type="ftr" sz="quarter" idx="11"/>
          </p:nvPr>
        </p:nvSpPr>
        <p:spPr/>
        <p:txBody>
          <a:bodyPr/>
          <a:lstStyle/>
          <a:p>
            <a:r>
              <a:rPr lang="it-IT" dirty="0">
                <a:latin typeface="Garamond" panose="02020404030301010803" pitchFamily="18" charset="0"/>
              </a:rPr>
              <a:t>AGENZIA DELLE DOGANE E DEI MONOPOLI – LA PROVA DELL’AVVENUTA ESPORTAZIONE</a:t>
            </a:r>
            <a:endParaRPr lang="en-US" dirty="0">
              <a:latin typeface="Garamond" panose="02020404030301010803" pitchFamily="18" charset="0"/>
            </a:endParaRPr>
          </a:p>
        </p:txBody>
      </p:sp>
    </p:spTree>
    <p:extLst>
      <p:ext uri="{BB962C8B-B14F-4D97-AF65-F5344CB8AC3E}">
        <p14:creationId xmlns:p14="http://schemas.microsoft.com/office/powerpoint/2010/main" val="106574433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1FB2F659-B851-4C5B-ADDB-8424977FEAB3}"/>
              </a:ext>
            </a:extLst>
          </p:cNvPr>
          <p:cNvSpPr/>
          <p:nvPr/>
        </p:nvSpPr>
        <p:spPr>
          <a:xfrm>
            <a:off x="1251284" y="322416"/>
            <a:ext cx="9801727" cy="7232749"/>
          </a:xfrm>
          <a:prstGeom prst="rect">
            <a:avLst/>
          </a:prstGeom>
        </p:spPr>
        <p:txBody>
          <a:bodyPr wrap="square">
            <a:spAutoFit/>
          </a:bodyPr>
          <a:lstStyle/>
          <a:p>
            <a:pPr algn="ctr">
              <a:buSzPct val="100000"/>
              <a:buFont typeface="Wingdings 3" panose="05040102010807070707" pitchFamily="18" charset="2"/>
              <a:buNone/>
            </a:pPr>
            <a:endPar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buSzPct val="100000"/>
            </a:pP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PROVA DELL’USCITA DELLE MERCI</a:t>
            </a:r>
          </a:p>
          <a:p>
            <a:pPr algn="ctr">
              <a:buSzPct val="100000"/>
            </a:pP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PROCEDURA</a:t>
            </a:r>
          </a:p>
          <a:p>
            <a:pPr algn="ctr">
              <a:buSzPct val="100000"/>
            </a:pPr>
            <a:endPar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buSzPct val="100000"/>
            </a:pP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La procedura prevede che:</a:t>
            </a:r>
          </a:p>
          <a:p>
            <a:pPr marL="342900" indent="-342900" algn="just">
              <a:buSzPct val="100000"/>
              <a:buFont typeface="Wingdings" panose="05000000000000000000" pitchFamily="2" charset="2"/>
              <a:buChar char="v"/>
            </a:pP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l’ufficio doganale di esportazione metta a disposizione del dichiarante il </a:t>
            </a:r>
            <a:r>
              <a:rPr lang="it-IT" altLang="it-IT" sz="2400" b="1" u="sng" dirty="0" smtClean="0">
                <a:solidFill>
                  <a:srgbClr val="002060"/>
                </a:solidFill>
                <a:latin typeface="Garamond" panose="02020404030301010803" pitchFamily="18" charset="0"/>
                <a:ea typeface="Calibri" panose="020F0502020204030204" pitchFamily="34" charset="0"/>
                <a:cs typeface="Arial" panose="020B0604020202020204" pitchFamily="34" charset="0"/>
              </a:rPr>
              <a:t>Documento di Accompagnamento delle Esportazioni (DAE);</a:t>
            </a:r>
          </a:p>
          <a:p>
            <a:pPr marL="342900" indent="-342900" algn="just">
              <a:buSzPct val="100000"/>
              <a:buFont typeface="Wingdings" panose="05000000000000000000" pitchFamily="2" charset="2"/>
              <a:buChar char="v"/>
            </a:pPr>
            <a:r>
              <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rPr>
              <a:t>i</a:t>
            </a: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l DAE sostituisce la copia n.3 del Documento Amministrativo Unico (DAU), con la funzione di accompagnare la merce dalla dogana di esportazione alla dogana di uscita</a:t>
            </a:r>
            <a:r>
              <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rPr>
              <a:t>;</a:t>
            </a:r>
            <a:endPar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marL="342900" indent="-342900" algn="just">
              <a:buSzPct val="100000"/>
              <a:buFont typeface="Wingdings" panose="05000000000000000000" pitchFamily="2" charset="2"/>
              <a:buChar char="v"/>
            </a:pPr>
            <a:r>
              <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rPr>
              <a:t>i</a:t>
            </a: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l DAE riporta gli estremi del «</a:t>
            </a:r>
            <a:r>
              <a:rPr lang="it-IT" altLang="it-IT" sz="2400" b="1" u="sng" dirty="0" err="1" smtClean="0">
                <a:solidFill>
                  <a:srgbClr val="002060"/>
                </a:solidFill>
                <a:latin typeface="Garamond" panose="02020404030301010803" pitchFamily="18" charset="0"/>
                <a:ea typeface="Calibri" panose="020F0502020204030204" pitchFamily="34" charset="0"/>
                <a:cs typeface="Arial" panose="020B0604020202020204" pitchFamily="34" charset="0"/>
              </a:rPr>
              <a:t>Movement</a:t>
            </a:r>
            <a:r>
              <a:rPr lang="it-IT" altLang="it-IT" sz="2400" b="1" u="sng" dirty="0" smtClean="0">
                <a:solidFill>
                  <a:srgbClr val="002060"/>
                </a:solidFill>
                <a:latin typeface="Garamond" panose="02020404030301010803" pitchFamily="18" charset="0"/>
                <a:ea typeface="Calibri" panose="020F0502020204030204" pitchFamily="34" charset="0"/>
                <a:cs typeface="Arial" panose="020B0604020202020204" pitchFamily="34" charset="0"/>
              </a:rPr>
              <a:t> Reference </a:t>
            </a:r>
            <a:r>
              <a:rPr lang="it-IT" altLang="it-IT" sz="2400" b="1" u="sng" dirty="0" err="1" smtClean="0">
                <a:solidFill>
                  <a:srgbClr val="002060"/>
                </a:solidFill>
                <a:latin typeface="Garamond" panose="02020404030301010803" pitchFamily="18" charset="0"/>
                <a:ea typeface="Calibri" panose="020F0502020204030204" pitchFamily="34" charset="0"/>
                <a:cs typeface="Arial" panose="020B0604020202020204" pitchFamily="34" charset="0"/>
              </a:rPr>
              <a:t>Number</a:t>
            </a:r>
            <a:r>
              <a:rPr lang="it-IT" altLang="it-IT" sz="2400" b="1" u="sng" dirty="0" smtClean="0">
                <a:solidFill>
                  <a:srgbClr val="002060"/>
                </a:solidFill>
                <a:latin typeface="Garamond" panose="02020404030301010803" pitchFamily="18" charset="0"/>
                <a:ea typeface="Calibri" panose="020F0502020204030204" pitchFamily="34" charset="0"/>
                <a:cs typeface="Arial" panose="020B0604020202020204" pitchFamily="34" charset="0"/>
              </a:rPr>
              <a:t>» (MNR),</a:t>
            </a: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 attraverso il quale l’operatore può interrogare il sistema informatico per seguire le fasi della movimentazione delle merci oggetto dell’esportazione. </a:t>
            </a:r>
            <a:endPar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marL="285750" indent="-285750" algn="ctr">
              <a:buSzPct val="100000"/>
              <a:buFont typeface="Wingdings" panose="05000000000000000000" pitchFamily="2" charset="2"/>
              <a:buChar char="v"/>
            </a:pPr>
            <a:r>
              <a:rPr lang="it-IT" dirty="0" smtClean="0"/>
              <a:t>La del </a:t>
            </a:r>
            <a:r>
              <a:rPr lang="it-IT" dirty="0"/>
              <a:t>prodotto e </a:t>
            </a:r>
            <a:r>
              <a:rPr lang="it-IT" dirty="0" smtClean="0"/>
              <a:t>la </a:t>
            </a:r>
            <a:r>
              <a:rPr lang="it-IT" dirty="0"/>
              <a:t>documentazione necessaria per l’esportazione (varia in funzione del prodotto e del Paese di arrivo della merce);</a:t>
            </a:r>
          </a:p>
          <a:p>
            <a:pPr algn="just">
              <a:buSzPct val="100000"/>
            </a:pPr>
            <a:endPar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buSzPct val="100000"/>
            </a:pPr>
            <a:endParaRPr lang="it-IT" altLang="it-IT" sz="2400" b="1" u="sng"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buSzPct val="100000"/>
            </a:pP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                    </a:t>
            </a:r>
          </a:p>
        </p:txBody>
      </p:sp>
      <p:sp>
        <p:nvSpPr>
          <p:cNvPr id="3" name="Segnaposto data 2">
            <a:extLst>
              <a:ext uri="{FF2B5EF4-FFF2-40B4-BE49-F238E27FC236}">
                <a16:creationId xmlns:a16="http://schemas.microsoft.com/office/drawing/2014/main" xmlns="" id="{DE7E4443-8CE0-4157-B067-AE922BDB7C5C}"/>
              </a:ext>
            </a:extLst>
          </p:cNvPr>
          <p:cNvSpPr>
            <a:spLocks noGrp="1"/>
          </p:cNvSpPr>
          <p:nvPr>
            <p:ph type="dt" sz="half" idx="10"/>
          </p:nvPr>
        </p:nvSpPr>
        <p:spPr/>
        <p:txBody>
          <a:bodyPr/>
          <a:lstStyle/>
          <a:p>
            <a:r>
              <a:rPr lang="it-IT" dirty="0"/>
              <a:t>28/10/2020</a:t>
            </a:r>
            <a:endParaRPr lang="en-US" dirty="0"/>
          </a:p>
          <a:p>
            <a:endParaRPr lang="en-US" dirty="0"/>
          </a:p>
        </p:txBody>
      </p:sp>
      <p:sp>
        <p:nvSpPr>
          <p:cNvPr id="4" name="Segnaposto piè di pagina 3">
            <a:extLst>
              <a:ext uri="{FF2B5EF4-FFF2-40B4-BE49-F238E27FC236}">
                <a16:creationId xmlns:a16="http://schemas.microsoft.com/office/drawing/2014/main" xmlns="" id="{295BAE8E-88BC-4C21-90AD-7312580667A5}"/>
              </a:ext>
            </a:extLst>
          </p:cNvPr>
          <p:cNvSpPr>
            <a:spLocks noGrp="1"/>
          </p:cNvSpPr>
          <p:nvPr>
            <p:ph type="ftr" sz="quarter" idx="11"/>
          </p:nvPr>
        </p:nvSpPr>
        <p:spPr/>
        <p:txBody>
          <a:bodyPr/>
          <a:lstStyle/>
          <a:p>
            <a:r>
              <a:rPr lang="it-IT" dirty="0">
                <a:latin typeface="Garamond" panose="02020404030301010803" pitchFamily="18" charset="0"/>
              </a:rPr>
              <a:t>AGENZIA DELLE DOGANE E DEI MONOPOLI – LA PROVA DELL’AVVENUTA ESPORTAZIONE</a:t>
            </a:r>
            <a:endParaRPr lang="en-US" dirty="0">
              <a:latin typeface="Garamond" panose="02020404030301010803" pitchFamily="18" charset="0"/>
            </a:endParaRPr>
          </a:p>
        </p:txBody>
      </p:sp>
    </p:spTree>
    <p:extLst>
      <p:ext uri="{BB962C8B-B14F-4D97-AF65-F5344CB8AC3E}">
        <p14:creationId xmlns:p14="http://schemas.microsoft.com/office/powerpoint/2010/main" val="26757138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6B4063F1-90EA-4F3E-BCA2-2E792FDCA050}"/>
              </a:ext>
            </a:extLst>
          </p:cNvPr>
          <p:cNvSpPr txBox="1">
            <a:spLocks noChangeArrowheads="1"/>
          </p:cNvSpPr>
          <p:nvPr/>
        </p:nvSpPr>
        <p:spPr bwMode="auto">
          <a:xfrm>
            <a:off x="2277533" y="594227"/>
            <a:ext cx="7255934" cy="36522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endParaRPr lang="it-IT" altLang="it-IT" sz="28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endParaRPr lang="it-IT" altLang="it-IT" sz="28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endParaRPr lang="it-IT" altLang="it-IT" sz="28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r>
              <a:rPr lang="it-IT" altLang="it-IT" sz="28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CONCETTO DI ESPORTAZIONE</a:t>
            </a:r>
          </a:p>
          <a:p>
            <a:pPr algn="just"/>
            <a:endParaRPr lang="it-IT" altLang="it-IT" sz="28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lnSpc>
                <a:spcPct val="80000"/>
              </a:lnSpc>
              <a:spcBef>
                <a:spcPts val="400"/>
              </a:spcBef>
              <a:buSzPct val="100000"/>
            </a:pPr>
            <a:r>
              <a:rPr lang="it-IT" altLang="it-IT" sz="2800" b="1" dirty="0">
                <a:solidFill>
                  <a:srgbClr val="002060"/>
                </a:solidFill>
                <a:latin typeface="Garamond" panose="02020404030301010803" pitchFamily="18" charset="0"/>
                <a:ea typeface="Calibri" panose="020F0502020204030204" pitchFamily="34" charset="0"/>
                <a:cs typeface="Arial" panose="020B0604020202020204" pitchFamily="34" charset="0"/>
              </a:rPr>
              <a:t>Una corrente di scambio internazionale, contrapposta all’importazione, rappresentata dall’uscita delle merci dal territorio dello </a:t>
            </a:r>
            <a:r>
              <a:rPr lang="it-IT" altLang="it-IT" sz="28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Stato.</a:t>
            </a:r>
            <a:endParaRPr lang="it-IT" altLang="it-IT" sz="28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lnSpc>
                <a:spcPct val="80000"/>
              </a:lnSpc>
              <a:buSzPct val="100000"/>
            </a:pPr>
            <a:endPar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p:txBody>
      </p:sp>
      <p:sp>
        <p:nvSpPr>
          <p:cNvPr id="3" name="Segnaposto data 2">
            <a:extLst>
              <a:ext uri="{FF2B5EF4-FFF2-40B4-BE49-F238E27FC236}">
                <a16:creationId xmlns:a16="http://schemas.microsoft.com/office/drawing/2014/main" xmlns="" id="{6495232D-C5B5-4479-B7E8-B5FF317405AC}"/>
              </a:ext>
            </a:extLst>
          </p:cNvPr>
          <p:cNvSpPr>
            <a:spLocks noGrp="1"/>
          </p:cNvSpPr>
          <p:nvPr>
            <p:ph type="dt" sz="half" idx="10"/>
          </p:nvPr>
        </p:nvSpPr>
        <p:spPr/>
        <p:txBody>
          <a:bodyPr/>
          <a:lstStyle/>
          <a:p>
            <a:r>
              <a:rPr lang="it-IT" dirty="0"/>
              <a:t>28/10/2020</a:t>
            </a:r>
            <a:endParaRPr lang="en-US" dirty="0"/>
          </a:p>
          <a:p>
            <a:endParaRPr lang="en-US" dirty="0"/>
          </a:p>
        </p:txBody>
      </p:sp>
      <p:sp>
        <p:nvSpPr>
          <p:cNvPr id="4" name="Segnaposto piè di pagina 3">
            <a:extLst>
              <a:ext uri="{FF2B5EF4-FFF2-40B4-BE49-F238E27FC236}">
                <a16:creationId xmlns:a16="http://schemas.microsoft.com/office/drawing/2014/main" xmlns="" id="{BB1564FC-2055-49AE-80CA-52A594D3A520}"/>
              </a:ext>
            </a:extLst>
          </p:cNvPr>
          <p:cNvSpPr>
            <a:spLocks noGrp="1"/>
          </p:cNvSpPr>
          <p:nvPr>
            <p:ph type="ftr" sz="quarter" idx="11"/>
          </p:nvPr>
        </p:nvSpPr>
        <p:spPr/>
        <p:txBody>
          <a:bodyPr/>
          <a:lstStyle/>
          <a:p>
            <a:r>
              <a:rPr lang="it-IT">
                <a:latin typeface="Garamond" panose="02020404030301010803" pitchFamily="18" charset="0"/>
              </a:rPr>
              <a:t>AGENZIA DELLE DOGANE E DEI MONOPOLI – LA PROVA DELL’AVVENUTA ESPORTAZIONE</a:t>
            </a:r>
            <a:endParaRPr lang="en-US" dirty="0">
              <a:latin typeface="Garamond" panose="02020404030301010803" pitchFamily="18" charset="0"/>
            </a:endParaRPr>
          </a:p>
        </p:txBody>
      </p:sp>
    </p:spTree>
    <p:extLst>
      <p:ext uri="{BB962C8B-B14F-4D97-AF65-F5344CB8AC3E}">
        <p14:creationId xmlns:p14="http://schemas.microsoft.com/office/powerpoint/2010/main" val="274992924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1FB2F659-B851-4C5B-ADDB-8424977FEAB3}"/>
              </a:ext>
            </a:extLst>
          </p:cNvPr>
          <p:cNvSpPr/>
          <p:nvPr/>
        </p:nvSpPr>
        <p:spPr>
          <a:xfrm>
            <a:off x="1251284" y="322416"/>
            <a:ext cx="9801727" cy="6524863"/>
          </a:xfrm>
          <a:prstGeom prst="rect">
            <a:avLst/>
          </a:prstGeom>
        </p:spPr>
        <p:txBody>
          <a:bodyPr wrap="square">
            <a:spAutoFit/>
          </a:bodyPr>
          <a:lstStyle/>
          <a:p>
            <a:pPr algn="ctr">
              <a:buSzPct val="100000"/>
              <a:buFont typeface="Wingdings 3" panose="05040102010807070707" pitchFamily="18" charset="2"/>
              <a:buNone/>
            </a:pPr>
            <a:endPar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buSzPct val="100000"/>
              <a:buFont typeface="Wingdings 3" panose="05040102010807070707" pitchFamily="18" charset="2"/>
              <a:buNone/>
            </a:pPr>
            <a:endPar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buSzPct val="100000"/>
            </a:pP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PROVA DELL’USCITA DELLE MERCI</a:t>
            </a:r>
          </a:p>
          <a:p>
            <a:pPr algn="ctr">
              <a:buSzPct val="100000"/>
            </a:pP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PROCEDURA</a:t>
            </a:r>
          </a:p>
          <a:p>
            <a:pPr algn="ctr">
              <a:buSzPct val="100000"/>
            </a:pPr>
            <a:endPar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buSzPct val="100000"/>
            </a:pP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A conclusione delle formalità di uscita, non viene apposto alcun timbro di visto uscire sul retro del DAE, in quanto l’Ufficio doganale di uscita invia alla dogana di esportazione il messaggio, in via telematica, con i «risultati di uscita».</a:t>
            </a:r>
          </a:p>
          <a:p>
            <a:pPr algn="just">
              <a:buSzPct val="100000"/>
            </a:pP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Tale messaggio costituisce la prova dell’uscita delle merci dal territorio unionale per le operazioni svolte in ambito AES.</a:t>
            </a:r>
          </a:p>
          <a:p>
            <a:pPr algn="ctr">
              <a:buSzPct val="100000"/>
            </a:pPr>
            <a:endPar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buSzPct val="100000"/>
            </a:pPr>
            <a:r>
              <a:rPr lang="it-IT" dirty="0" smtClean="0"/>
              <a:t>La prova dell’uscita dei beni necessaria </a:t>
            </a:r>
            <a:r>
              <a:rPr lang="it-IT" dirty="0"/>
              <a:t>per l’esportazione (varia in funzione del prodotto e </a:t>
            </a:r>
            <a:r>
              <a:rPr lang="it-IT" dirty="0" smtClean="0"/>
              <a:t>la </a:t>
            </a:r>
            <a:r>
              <a:rPr lang="it-IT" dirty="0"/>
              <a:t>documentazione necessaria per l’esportazione (varia in funzione del prodotto e del Paese di arrivo della merce);</a:t>
            </a:r>
          </a:p>
          <a:p>
            <a:pPr algn="just">
              <a:buSzPct val="100000"/>
            </a:pPr>
            <a:endPar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buSzPct val="100000"/>
            </a:pPr>
            <a:endParaRPr lang="it-IT" altLang="it-IT" sz="2400" b="1" u="sng"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buSzPct val="100000"/>
            </a:pP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                    </a:t>
            </a:r>
          </a:p>
        </p:txBody>
      </p:sp>
      <p:sp>
        <p:nvSpPr>
          <p:cNvPr id="3" name="Segnaposto data 2">
            <a:extLst>
              <a:ext uri="{FF2B5EF4-FFF2-40B4-BE49-F238E27FC236}">
                <a16:creationId xmlns:a16="http://schemas.microsoft.com/office/drawing/2014/main" xmlns="" id="{DE7E4443-8CE0-4157-B067-AE922BDB7C5C}"/>
              </a:ext>
            </a:extLst>
          </p:cNvPr>
          <p:cNvSpPr>
            <a:spLocks noGrp="1"/>
          </p:cNvSpPr>
          <p:nvPr>
            <p:ph type="dt" sz="half" idx="10"/>
          </p:nvPr>
        </p:nvSpPr>
        <p:spPr/>
        <p:txBody>
          <a:bodyPr/>
          <a:lstStyle/>
          <a:p>
            <a:r>
              <a:rPr lang="it-IT" dirty="0" smtClean="0"/>
              <a:t>28/10/2020</a:t>
            </a:r>
            <a:endParaRPr lang="en-US" dirty="0"/>
          </a:p>
          <a:p>
            <a:endParaRPr lang="en-US" dirty="0"/>
          </a:p>
        </p:txBody>
      </p:sp>
      <p:sp>
        <p:nvSpPr>
          <p:cNvPr id="4" name="Segnaposto piè di pagina 3">
            <a:extLst>
              <a:ext uri="{FF2B5EF4-FFF2-40B4-BE49-F238E27FC236}">
                <a16:creationId xmlns:a16="http://schemas.microsoft.com/office/drawing/2014/main" xmlns="" id="{295BAE8E-88BC-4C21-90AD-7312580667A5}"/>
              </a:ext>
            </a:extLst>
          </p:cNvPr>
          <p:cNvSpPr>
            <a:spLocks noGrp="1"/>
          </p:cNvSpPr>
          <p:nvPr>
            <p:ph type="ftr" sz="quarter" idx="11"/>
          </p:nvPr>
        </p:nvSpPr>
        <p:spPr/>
        <p:txBody>
          <a:bodyPr/>
          <a:lstStyle/>
          <a:p>
            <a:r>
              <a:rPr lang="it-IT" dirty="0">
                <a:latin typeface="Garamond" panose="02020404030301010803" pitchFamily="18" charset="0"/>
              </a:rPr>
              <a:t>AGENZIA DELLE DOGANE E DEI MONOPOLI – LA PROVA DELL’AVVENUTA ESPORTAZIONE</a:t>
            </a:r>
            <a:endParaRPr lang="en-US" dirty="0">
              <a:latin typeface="Garamond" panose="02020404030301010803" pitchFamily="18" charset="0"/>
            </a:endParaRPr>
          </a:p>
        </p:txBody>
      </p:sp>
    </p:spTree>
    <p:extLst>
      <p:ext uri="{BB962C8B-B14F-4D97-AF65-F5344CB8AC3E}">
        <p14:creationId xmlns:p14="http://schemas.microsoft.com/office/powerpoint/2010/main" val="23648251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1FB2F659-B851-4C5B-ADDB-8424977FEAB3}"/>
              </a:ext>
            </a:extLst>
          </p:cNvPr>
          <p:cNvSpPr/>
          <p:nvPr/>
        </p:nvSpPr>
        <p:spPr>
          <a:xfrm>
            <a:off x="1251284" y="322416"/>
            <a:ext cx="9801727" cy="6093976"/>
          </a:xfrm>
          <a:prstGeom prst="rect">
            <a:avLst/>
          </a:prstGeom>
        </p:spPr>
        <p:txBody>
          <a:bodyPr wrap="square">
            <a:spAutoFit/>
          </a:bodyPr>
          <a:lstStyle/>
          <a:p>
            <a:pPr algn="ctr">
              <a:buSzPct val="100000"/>
            </a:pPr>
            <a:endPar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buSzPct val="100000"/>
            </a:pPr>
            <a:endPar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buSzPct val="100000"/>
            </a:pP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IL </a:t>
            </a:r>
            <a:r>
              <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rPr>
              <a:t>SISTEMA </a:t>
            </a: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DELLE PROVE ALTERNATIVE </a:t>
            </a:r>
          </a:p>
          <a:p>
            <a:pPr algn="ctr">
              <a:buSzPct val="100000"/>
            </a:pP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DELL’USCITA DELLE MERCI</a:t>
            </a:r>
          </a:p>
          <a:p>
            <a:pPr algn="ctr">
              <a:buSzPct val="100000"/>
            </a:pPr>
            <a:endPar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buSzPct val="100000"/>
            </a:pPr>
            <a:endPar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buSzPct val="100000"/>
            </a:pP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Il sistema delle prove alternative dell’esportazione viene attivato, dopo 90 giorni dallo svincolo delle merci, qualora l’Ufficio doganale di esportazione non abbia ricevuto il messaggio «risultati di uscita», configurandosi così una «esportazione scaduta».</a:t>
            </a:r>
          </a:p>
          <a:p>
            <a:pPr algn="ctr">
              <a:buSzPct val="100000"/>
            </a:pPr>
            <a:endPar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buSzPct val="100000"/>
            </a:pPr>
            <a:r>
              <a:rPr lang="it-IT" dirty="0" smtClean="0"/>
              <a:t>La prova dell’uscita dei beni necessaria </a:t>
            </a:r>
            <a:r>
              <a:rPr lang="it-IT" dirty="0"/>
              <a:t>per l’esportazione (varia in funzione del prodotto e </a:t>
            </a:r>
            <a:r>
              <a:rPr lang="it-IT" dirty="0" smtClean="0"/>
              <a:t>la </a:t>
            </a:r>
            <a:r>
              <a:rPr lang="it-IT" dirty="0"/>
              <a:t>documentazione necessaria per l’esportazione (varia in funzione del prodotto e del Paese di arrivo della merce);</a:t>
            </a:r>
          </a:p>
          <a:p>
            <a:pPr algn="just">
              <a:buSzPct val="100000"/>
            </a:pPr>
            <a:endPar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buSzPct val="100000"/>
            </a:pPr>
            <a:endParaRPr lang="it-IT" altLang="it-IT" sz="2400" b="1" u="sng"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buSzPct val="100000"/>
            </a:pP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                    </a:t>
            </a:r>
          </a:p>
        </p:txBody>
      </p:sp>
      <p:sp>
        <p:nvSpPr>
          <p:cNvPr id="3" name="Segnaposto data 2">
            <a:extLst>
              <a:ext uri="{FF2B5EF4-FFF2-40B4-BE49-F238E27FC236}">
                <a16:creationId xmlns:a16="http://schemas.microsoft.com/office/drawing/2014/main" xmlns="" id="{DE7E4443-8CE0-4157-B067-AE922BDB7C5C}"/>
              </a:ext>
            </a:extLst>
          </p:cNvPr>
          <p:cNvSpPr>
            <a:spLocks noGrp="1"/>
          </p:cNvSpPr>
          <p:nvPr>
            <p:ph type="dt" sz="half" idx="10"/>
          </p:nvPr>
        </p:nvSpPr>
        <p:spPr/>
        <p:txBody>
          <a:bodyPr/>
          <a:lstStyle/>
          <a:p>
            <a:r>
              <a:rPr lang="it-IT" dirty="0"/>
              <a:t>28/10/2020</a:t>
            </a:r>
            <a:endParaRPr lang="en-US" dirty="0"/>
          </a:p>
          <a:p>
            <a:endParaRPr lang="en-US" dirty="0"/>
          </a:p>
        </p:txBody>
      </p:sp>
      <p:sp>
        <p:nvSpPr>
          <p:cNvPr id="4" name="Segnaposto piè di pagina 3">
            <a:extLst>
              <a:ext uri="{FF2B5EF4-FFF2-40B4-BE49-F238E27FC236}">
                <a16:creationId xmlns:a16="http://schemas.microsoft.com/office/drawing/2014/main" xmlns="" id="{295BAE8E-88BC-4C21-90AD-7312580667A5}"/>
              </a:ext>
            </a:extLst>
          </p:cNvPr>
          <p:cNvSpPr>
            <a:spLocks noGrp="1"/>
          </p:cNvSpPr>
          <p:nvPr>
            <p:ph type="ftr" sz="quarter" idx="11"/>
          </p:nvPr>
        </p:nvSpPr>
        <p:spPr/>
        <p:txBody>
          <a:bodyPr/>
          <a:lstStyle/>
          <a:p>
            <a:r>
              <a:rPr lang="it-IT" dirty="0">
                <a:latin typeface="Garamond" panose="02020404030301010803" pitchFamily="18" charset="0"/>
              </a:rPr>
              <a:t>AGENZIA DELLE DOGANE E DEI MONOPOLI – LA PROVA DELL’AVVENUTA ESPORTAZIONE</a:t>
            </a:r>
            <a:endParaRPr lang="en-US" dirty="0">
              <a:latin typeface="Garamond" panose="02020404030301010803" pitchFamily="18" charset="0"/>
            </a:endParaRPr>
          </a:p>
        </p:txBody>
      </p:sp>
    </p:spTree>
    <p:extLst>
      <p:ext uri="{BB962C8B-B14F-4D97-AF65-F5344CB8AC3E}">
        <p14:creationId xmlns:p14="http://schemas.microsoft.com/office/powerpoint/2010/main" val="310403175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1FB2F659-B851-4C5B-ADDB-8424977FEAB3}"/>
              </a:ext>
            </a:extLst>
          </p:cNvPr>
          <p:cNvSpPr/>
          <p:nvPr/>
        </p:nvSpPr>
        <p:spPr>
          <a:xfrm>
            <a:off x="1251284" y="322416"/>
            <a:ext cx="9801727" cy="6370975"/>
          </a:xfrm>
          <a:prstGeom prst="rect">
            <a:avLst/>
          </a:prstGeom>
        </p:spPr>
        <p:txBody>
          <a:bodyPr wrap="square">
            <a:spAutoFit/>
          </a:bodyPr>
          <a:lstStyle/>
          <a:p>
            <a:pPr algn="ctr">
              <a:buSzPct val="100000"/>
            </a:pPr>
            <a:endPar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buSzPct val="100000"/>
            </a:pP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LE PROVE ALTERNATIVE DELL’USCITA DELLE MERCI</a:t>
            </a:r>
          </a:p>
          <a:p>
            <a:pPr algn="ctr">
              <a:buSzPct val="100000"/>
            </a:pP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(Articolo 335 – Regolamento UE di esecuzione n. 2447/2015)</a:t>
            </a:r>
          </a:p>
          <a:p>
            <a:pPr algn="just">
              <a:buSzPct val="100000"/>
            </a:pP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Tale articolo prevede :</a:t>
            </a:r>
          </a:p>
          <a:p>
            <a:pPr marL="342900" indent="-342900" algn="just">
              <a:buSzPct val="100000"/>
              <a:buFontTx/>
              <a:buChar char="-"/>
            </a:pP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dopo 90 giorni dallo svincolo delle merci per l’esportazione, se l’Ufficio di esportazione non è stato informato dall’Ufficio di uscita in merito all’avvenuta esportazione, può chiede informazioni all’esportatore;</a:t>
            </a:r>
          </a:p>
          <a:p>
            <a:pPr marL="342900" indent="-342900" algn="just">
              <a:buSzPct val="100000"/>
              <a:buFontTx/>
              <a:buChar char="-"/>
            </a:pPr>
            <a:r>
              <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rPr>
              <a:t>l</a:t>
            </a: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’esportatore può fornire tali informazioni di propria iniziativa precisando data di uscita e Ufficio doganale di uscita;</a:t>
            </a:r>
          </a:p>
          <a:p>
            <a:pPr marL="342900" indent="-342900" algn="just">
              <a:buSzPct val="100000"/>
              <a:buFontTx/>
              <a:buChar char="-"/>
            </a:pPr>
            <a:r>
              <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rPr>
              <a:t>p</a:t>
            </a: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er confermare, certificandola, l’uscita delle merci, l’Ufficio d’esportazione chiede informazioni all’Ufficio di uscita che risponde entro 10 giorni;</a:t>
            </a:r>
          </a:p>
          <a:p>
            <a:pPr marL="342900" indent="-342900" algn="just">
              <a:buSzPct val="100000"/>
              <a:buFontTx/>
              <a:buChar char="-"/>
            </a:pP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decorso tale termine, l’Ufficio di esportazione informa il dichiarante che può fornire la prova dell’esportazione, ricorrendo alle prove alternative.</a:t>
            </a:r>
            <a:r>
              <a:rPr lang="it-IT" dirty="0" smtClean="0"/>
              <a:t>ni necessaria </a:t>
            </a:r>
            <a:r>
              <a:rPr lang="it-IT" dirty="0"/>
              <a:t>per l’esportazione (varia in funzione del prodotto e </a:t>
            </a:r>
            <a:r>
              <a:rPr lang="it-IT" dirty="0" smtClean="0"/>
              <a:t>la</a:t>
            </a:r>
            <a:endPar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buSzPct val="100000"/>
            </a:pPr>
            <a:endParaRPr lang="it-IT" altLang="it-IT" sz="2400" b="1" u="sng"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buSzPct val="100000"/>
            </a:pP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                    </a:t>
            </a:r>
          </a:p>
        </p:txBody>
      </p:sp>
      <p:sp>
        <p:nvSpPr>
          <p:cNvPr id="3" name="Segnaposto data 2">
            <a:extLst>
              <a:ext uri="{FF2B5EF4-FFF2-40B4-BE49-F238E27FC236}">
                <a16:creationId xmlns:a16="http://schemas.microsoft.com/office/drawing/2014/main" xmlns="" id="{DE7E4443-8CE0-4157-B067-AE922BDB7C5C}"/>
              </a:ext>
            </a:extLst>
          </p:cNvPr>
          <p:cNvSpPr>
            <a:spLocks noGrp="1"/>
          </p:cNvSpPr>
          <p:nvPr>
            <p:ph type="dt" sz="half" idx="10"/>
          </p:nvPr>
        </p:nvSpPr>
        <p:spPr/>
        <p:txBody>
          <a:bodyPr/>
          <a:lstStyle/>
          <a:p>
            <a:r>
              <a:rPr lang="it-IT" dirty="0"/>
              <a:t>28/10/2020</a:t>
            </a:r>
            <a:endParaRPr lang="en-US" dirty="0"/>
          </a:p>
          <a:p>
            <a:endParaRPr lang="en-US" dirty="0"/>
          </a:p>
        </p:txBody>
      </p:sp>
      <p:sp>
        <p:nvSpPr>
          <p:cNvPr id="4" name="Segnaposto piè di pagina 3">
            <a:extLst>
              <a:ext uri="{FF2B5EF4-FFF2-40B4-BE49-F238E27FC236}">
                <a16:creationId xmlns:a16="http://schemas.microsoft.com/office/drawing/2014/main" xmlns="" id="{295BAE8E-88BC-4C21-90AD-7312580667A5}"/>
              </a:ext>
            </a:extLst>
          </p:cNvPr>
          <p:cNvSpPr>
            <a:spLocks noGrp="1"/>
          </p:cNvSpPr>
          <p:nvPr>
            <p:ph type="ftr" sz="quarter" idx="11"/>
          </p:nvPr>
        </p:nvSpPr>
        <p:spPr/>
        <p:txBody>
          <a:bodyPr/>
          <a:lstStyle/>
          <a:p>
            <a:r>
              <a:rPr lang="it-IT" dirty="0">
                <a:latin typeface="Garamond" panose="02020404030301010803" pitchFamily="18" charset="0"/>
              </a:rPr>
              <a:t>AGENZIA DELLE DOGANE E DEI MONOPOLI – LA PROVA DELL’AVVENUTA ESPORTAZIONE</a:t>
            </a:r>
            <a:endParaRPr lang="en-US" dirty="0">
              <a:latin typeface="Garamond" panose="02020404030301010803" pitchFamily="18" charset="0"/>
            </a:endParaRPr>
          </a:p>
        </p:txBody>
      </p:sp>
    </p:spTree>
    <p:extLst>
      <p:ext uri="{BB962C8B-B14F-4D97-AF65-F5344CB8AC3E}">
        <p14:creationId xmlns:p14="http://schemas.microsoft.com/office/powerpoint/2010/main" val="108572577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1FB2F659-B851-4C5B-ADDB-8424977FEAB3}"/>
              </a:ext>
            </a:extLst>
          </p:cNvPr>
          <p:cNvSpPr/>
          <p:nvPr/>
        </p:nvSpPr>
        <p:spPr>
          <a:xfrm>
            <a:off x="1251284" y="322416"/>
            <a:ext cx="9801727" cy="3785652"/>
          </a:xfrm>
          <a:prstGeom prst="rect">
            <a:avLst/>
          </a:prstGeom>
        </p:spPr>
        <p:txBody>
          <a:bodyPr wrap="square">
            <a:spAutoFit/>
          </a:bodyPr>
          <a:lstStyle/>
          <a:p>
            <a:pPr algn="ctr">
              <a:buSzPct val="100000"/>
            </a:pPr>
            <a:endPar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buSzPct val="100000"/>
            </a:pP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LE PROVE ALTERNATIVE DELL’USCITA DELLE MERCI</a:t>
            </a:r>
          </a:p>
          <a:p>
            <a:pPr algn="ctr">
              <a:buSzPct val="100000"/>
            </a:pP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(art. 335 del Reg. UE n. 2447/2015)</a:t>
            </a:r>
          </a:p>
          <a:p>
            <a:pPr algn="just">
              <a:buSzPct val="100000"/>
            </a:pPr>
            <a:endPar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buSzPct val="100000"/>
            </a:pPr>
            <a:endPar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buSzPct val="100000"/>
            </a:pPr>
            <a:endPar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buSzPct val="100000"/>
            </a:pP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Per </a:t>
            </a:r>
            <a:r>
              <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rPr>
              <a:t>provare l’effettiva uscita delle merce, l’esportatore, a norma di quanto previsto dallo stesso art. 335 del Reg</a:t>
            </a: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 UE n.2447/15, può </a:t>
            </a:r>
            <a:r>
              <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rPr>
              <a:t>fornire la prova dell’uscita in particolare mediante uno dei seguenti documenti o mediante una combinazione degli stessi</a:t>
            </a: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a:t>
            </a:r>
            <a:endPar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p:txBody>
      </p:sp>
      <p:sp>
        <p:nvSpPr>
          <p:cNvPr id="3" name="Segnaposto data 2">
            <a:extLst>
              <a:ext uri="{FF2B5EF4-FFF2-40B4-BE49-F238E27FC236}">
                <a16:creationId xmlns:a16="http://schemas.microsoft.com/office/drawing/2014/main" xmlns="" id="{DE7E4443-8CE0-4157-B067-AE922BDB7C5C}"/>
              </a:ext>
            </a:extLst>
          </p:cNvPr>
          <p:cNvSpPr>
            <a:spLocks noGrp="1"/>
          </p:cNvSpPr>
          <p:nvPr>
            <p:ph type="dt" sz="half" idx="10"/>
          </p:nvPr>
        </p:nvSpPr>
        <p:spPr/>
        <p:txBody>
          <a:bodyPr/>
          <a:lstStyle/>
          <a:p>
            <a:r>
              <a:rPr lang="it-IT" dirty="0"/>
              <a:t>28/10/2020</a:t>
            </a:r>
            <a:endParaRPr lang="en-US" dirty="0"/>
          </a:p>
          <a:p>
            <a:endParaRPr lang="en-US" dirty="0"/>
          </a:p>
        </p:txBody>
      </p:sp>
      <p:sp>
        <p:nvSpPr>
          <p:cNvPr id="4" name="Segnaposto piè di pagina 3">
            <a:extLst>
              <a:ext uri="{FF2B5EF4-FFF2-40B4-BE49-F238E27FC236}">
                <a16:creationId xmlns:a16="http://schemas.microsoft.com/office/drawing/2014/main" xmlns="" id="{295BAE8E-88BC-4C21-90AD-7312580667A5}"/>
              </a:ext>
            </a:extLst>
          </p:cNvPr>
          <p:cNvSpPr>
            <a:spLocks noGrp="1"/>
          </p:cNvSpPr>
          <p:nvPr>
            <p:ph type="ftr" sz="quarter" idx="11"/>
          </p:nvPr>
        </p:nvSpPr>
        <p:spPr/>
        <p:txBody>
          <a:bodyPr/>
          <a:lstStyle/>
          <a:p>
            <a:r>
              <a:rPr lang="it-IT" dirty="0">
                <a:latin typeface="Garamond" panose="02020404030301010803" pitchFamily="18" charset="0"/>
              </a:rPr>
              <a:t>AGENZIA DELLE DOGANE E DEI MONOPOLI – LA PROVA DELL’AVVENUTA ESPORTAZIONE</a:t>
            </a:r>
            <a:endParaRPr lang="en-US" dirty="0">
              <a:latin typeface="Garamond" panose="02020404030301010803" pitchFamily="18" charset="0"/>
            </a:endParaRPr>
          </a:p>
        </p:txBody>
      </p:sp>
    </p:spTree>
    <p:extLst>
      <p:ext uri="{BB962C8B-B14F-4D97-AF65-F5344CB8AC3E}">
        <p14:creationId xmlns:p14="http://schemas.microsoft.com/office/powerpoint/2010/main" val="149378764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1FB2F659-B851-4C5B-ADDB-8424977FEAB3}"/>
              </a:ext>
            </a:extLst>
          </p:cNvPr>
          <p:cNvSpPr/>
          <p:nvPr/>
        </p:nvSpPr>
        <p:spPr>
          <a:xfrm>
            <a:off x="1251284" y="322416"/>
            <a:ext cx="9801727" cy="8309967"/>
          </a:xfrm>
          <a:prstGeom prst="rect">
            <a:avLst/>
          </a:prstGeom>
        </p:spPr>
        <p:txBody>
          <a:bodyPr wrap="square">
            <a:spAutoFit/>
          </a:bodyPr>
          <a:lstStyle/>
          <a:p>
            <a:pPr algn="ctr">
              <a:buSzPct val="100000"/>
            </a:pPr>
            <a:endPar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buSzPct val="100000"/>
            </a:pP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LE PROVE ALTERNATIVE DELL’USCITA DELLE MERCI</a:t>
            </a:r>
          </a:p>
          <a:p>
            <a:pPr algn="ctr">
              <a:buSzPct val="100000"/>
            </a:pP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(art. 335 del Reg. UE n. 2447/2015)</a:t>
            </a:r>
          </a:p>
          <a:p>
            <a:pPr algn="just">
              <a:buSzPct val="100000"/>
            </a:pP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1) </a:t>
            </a:r>
            <a:r>
              <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rPr>
              <a:t>una copia della bolla di consegna firmata o autenticata dal destinatario fuori dal territorio doganale dell’Unione;</a:t>
            </a:r>
          </a:p>
          <a:p>
            <a:pPr algn="just">
              <a:buSzPct val="100000"/>
            </a:pP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2) </a:t>
            </a:r>
            <a:r>
              <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rPr>
              <a:t>la prova del pagamento;</a:t>
            </a:r>
          </a:p>
          <a:p>
            <a:pPr algn="just">
              <a:buSzPct val="100000"/>
            </a:pP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3) </a:t>
            </a:r>
            <a:r>
              <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rPr>
              <a:t>la fattura;</a:t>
            </a:r>
          </a:p>
          <a:p>
            <a:pPr algn="just">
              <a:buSzPct val="100000"/>
            </a:pP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4) </a:t>
            </a:r>
            <a:r>
              <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rPr>
              <a:t>la bolla di consegna;</a:t>
            </a:r>
          </a:p>
          <a:p>
            <a:pPr algn="just">
              <a:buSzPct val="100000"/>
            </a:pP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5) </a:t>
            </a:r>
            <a:r>
              <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rPr>
              <a:t>un documento firmato o autenticato dall’operatore economico che ha portato le merci fuori dal territorio doganale dell’Unione;</a:t>
            </a:r>
          </a:p>
          <a:p>
            <a:pPr algn="just">
              <a:buSzPct val="100000"/>
            </a:pP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6) </a:t>
            </a:r>
            <a:r>
              <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rPr>
              <a:t>un documento trattato dall’autorità doganale di uno Stato membro o di un paese terzo, in conformità delle norme e delle procedure applicabili in tale Stato o paese;</a:t>
            </a:r>
          </a:p>
          <a:p>
            <a:pPr algn="just">
              <a:buSzPct val="100000"/>
            </a:pP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7) </a:t>
            </a:r>
            <a:r>
              <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rPr>
              <a:t>le scritture degli operatori economici relative alle merci fornite a navi, aeromobili o impianti offshore.</a:t>
            </a:r>
          </a:p>
          <a:p>
            <a:pPr algn="just">
              <a:buSzPct val="100000"/>
            </a:pPr>
            <a:endPar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buSzPct val="100000"/>
            </a:pPr>
            <a:endPar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buSzPct val="100000"/>
            </a:pPr>
            <a:r>
              <a:rPr lang="it-IT" dirty="0" smtClean="0"/>
              <a:t>La prova dell’uscita dei beni necessaria </a:t>
            </a:r>
            <a:r>
              <a:rPr lang="it-IT" dirty="0"/>
              <a:t>per l’esportazione (varia in funzione del prodotto e </a:t>
            </a:r>
            <a:r>
              <a:rPr lang="it-IT" dirty="0" smtClean="0"/>
              <a:t>la </a:t>
            </a:r>
            <a:r>
              <a:rPr lang="it-IT" dirty="0"/>
              <a:t>documentazione necessaria per l’esportazione (varia in funzione del prodotto e del Paese di arrivo della merce);</a:t>
            </a:r>
          </a:p>
          <a:p>
            <a:pPr algn="just">
              <a:buSzPct val="100000"/>
            </a:pPr>
            <a:endPar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buSzPct val="100000"/>
            </a:pPr>
            <a:endParaRPr lang="it-IT" altLang="it-IT" sz="2400" b="1" u="sng"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buSzPct val="100000"/>
            </a:pP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                    </a:t>
            </a:r>
          </a:p>
        </p:txBody>
      </p:sp>
      <p:sp>
        <p:nvSpPr>
          <p:cNvPr id="3" name="Segnaposto data 2">
            <a:extLst>
              <a:ext uri="{FF2B5EF4-FFF2-40B4-BE49-F238E27FC236}">
                <a16:creationId xmlns:a16="http://schemas.microsoft.com/office/drawing/2014/main" xmlns="" id="{DE7E4443-8CE0-4157-B067-AE922BDB7C5C}"/>
              </a:ext>
            </a:extLst>
          </p:cNvPr>
          <p:cNvSpPr>
            <a:spLocks noGrp="1"/>
          </p:cNvSpPr>
          <p:nvPr>
            <p:ph type="dt" sz="half" idx="10"/>
          </p:nvPr>
        </p:nvSpPr>
        <p:spPr/>
        <p:txBody>
          <a:bodyPr/>
          <a:lstStyle/>
          <a:p>
            <a:r>
              <a:rPr lang="it-IT" dirty="0"/>
              <a:t>28/10/2020</a:t>
            </a:r>
            <a:endParaRPr lang="en-US" dirty="0"/>
          </a:p>
          <a:p>
            <a:endParaRPr lang="en-US" dirty="0"/>
          </a:p>
        </p:txBody>
      </p:sp>
      <p:sp>
        <p:nvSpPr>
          <p:cNvPr id="4" name="Segnaposto piè di pagina 3">
            <a:extLst>
              <a:ext uri="{FF2B5EF4-FFF2-40B4-BE49-F238E27FC236}">
                <a16:creationId xmlns:a16="http://schemas.microsoft.com/office/drawing/2014/main" xmlns="" id="{295BAE8E-88BC-4C21-90AD-7312580667A5}"/>
              </a:ext>
            </a:extLst>
          </p:cNvPr>
          <p:cNvSpPr>
            <a:spLocks noGrp="1"/>
          </p:cNvSpPr>
          <p:nvPr>
            <p:ph type="ftr" sz="quarter" idx="11"/>
          </p:nvPr>
        </p:nvSpPr>
        <p:spPr/>
        <p:txBody>
          <a:bodyPr/>
          <a:lstStyle/>
          <a:p>
            <a:r>
              <a:rPr lang="it-IT" dirty="0">
                <a:latin typeface="Garamond" panose="02020404030301010803" pitchFamily="18" charset="0"/>
              </a:rPr>
              <a:t>AGENZIA DELLE DOGANE E DEI MONOPOLI – LA PROVA DELL’AVVENUTA ESPORTAZIONE</a:t>
            </a:r>
            <a:endParaRPr lang="en-US" dirty="0">
              <a:latin typeface="Garamond" panose="02020404030301010803" pitchFamily="18" charset="0"/>
            </a:endParaRPr>
          </a:p>
        </p:txBody>
      </p:sp>
    </p:spTree>
    <p:extLst>
      <p:ext uri="{BB962C8B-B14F-4D97-AF65-F5344CB8AC3E}">
        <p14:creationId xmlns:p14="http://schemas.microsoft.com/office/powerpoint/2010/main" val="245987331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1FB2F659-B851-4C5B-ADDB-8424977FEAB3}"/>
              </a:ext>
            </a:extLst>
          </p:cNvPr>
          <p:cNvSpPr/>
          <p:nvPr/>
        </p:nvSpPr>
        <p:spPr>
          <a:xfrm>
            <a:off x="1251284" y="322416"/>
            <a:ext cx="9801727" cy="7571303"/>
          </a:xfrm>
          <a:prstGeom prst="rect">
            <a:avLst/>
          </a:prstGeom>
        </p:spPr>
        <p:txBody>
          <a:bodyPr wrap="square">
            <a:spAutoFit/>
          </a:bodyPr>
          <a:lstStyle/>
          <a:p>
            <a:pPr algn="ctr">
              <a:buSzPct val="100000"/>
            </a:pPr>
            <a:endPar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buSzPct val="100000"/>
            </a:pP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LE PROVE ALTERNATIVE DELL’USCITA DELLE MERCI</a:t>
            </a:r>
          </a:p>
          <a:p>
            <a:pPr algn="ctr">
              <a:buSzPct val="100000"/>
            </a:pP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RICONOSCIMENTO DELLE ATTESTAZIONI RILASCIATE DA AUTORITA’ ESTERE -  Art. 346 TULD</a:t>
            </a:r>
          </a:p>
          <a:p>
            <a:pPr algn="just">
              <a:buSzPct val="100000"/>
            </a:pP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Il Ministero delle Finanze, può, in via generale, consentire che :</a:t>
            </a:r>
          </a:p>
          <a:p>
            <a:pPr algn="just">
              <a:buSzPct val="100000"/>
            </a:pP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a) l’uscita delle merci dal territorio doganale possa essere provata, agli effetti doganali, anche per mezzo di attestazioni e certificazioni rilasciate da una dogana o da altre pubbliche amministrazioni estere, ovvero per mezzo di idonei documenti di trasporto internazionale;</a:t>
            </a:r>
          </a:p>
          <a:p>
            <a:pPr algn="just">
              <a:buSzPct val="100000"/>
            </a:pP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b) alle attestazioni apposte da autorità estere, sui documenti doganali emessi a scorta di merci introdotte nel territorio doganale sia riconosciuta, a condizione di reciprocità, la medesima efficacia attribuita alle analoghe attestazioni apposte dalle dogane italiane sui documenti relativi alla spedizione di merci estere da una ad altra dogana.</a:t>
            </a:r>
          </a:p>
          <a:p>
            <a:pPr algn="just">
              <a:buSzPct val="100000"/>
            </a:pP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Articolo soggetto a revisione.</a:t>
            </a:r>
          </a:p>
          <a:p>
            <a:pPr algn="just">
              <a:buSzPct val="100000"/>
            </a:pPr>
            <a:r>
              <a:rPr lang="it-IT" dirty="0" smtClean="0"/>
              <a:t>a)</a:t>
            </a:r>
            <a:r>
              <a:rPr lang="it-IT" dirty="0" err="1" smtClean="0"/>
              <a:t>iscita</a:t>
            </a:r>
            <a:r>
              <a:rPr lang="it-IT" dirty="0" smtClean="0"/>
              <a:t> dei beni necessaria </a:t>
            </a:r>
            <a:r>
              <a:rPr lang="it-IT" dirty="0"/>
              <a:t>per l’esportazione (varia in funzione del prodotto e </a:t>
            </a:r>
            <a:r>
              <a:rPr lang="it-IT" dirty="0" smtClean="0"/>
              <a:t>la </a:t>
            </a:r>
            <a:r>
              <a:rPr lang="it-IT" dirty="0"/>
              <a:t>documentazione necessaria per l’esportazione (varia in funzione del prodotto e del Paese di arrivo della merce);</a:t>
            </a:r>
          </a:p>
          <a:p>
            <a:pPr algn="just">
              <a:buSzPct val="100000"/>
            </a:pPr>
            <a:endPar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buSzPct val="100000"/>
            </a:pPr>
            <a:endParaRPr lang="it-IT" altLang="it-IT" sz="2400" b="1" u="sng"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buSzPct val="100000"/>
            </a:pP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                    </a:t>
            </a:r>
          </a:p>
        </p:txBody>
      </p:sp>
      <p:sp>
        <p:nvSpPr>
          <p:cNvPr id="3" name="Segnaposto data 2">
            <a:extLst>
              <a:ext uri="{FF2B5EF4-FFF2-40B4-BE49-F238E27FC236}">
                <a16:creationId xmlns:a16="http://schemas.microsoft.com/office/drawing/2014/main" xmlns="" id="{DE7E4443-8CE0-4157-B067-AE922BDB7C5C}"/>
              </a:ext>
            </a:extLst>
          </p:cNvPr>
          <p:cNvSpPr>
            <a:spLocks noGrp="1"/>
          </p:cNvSpPr>
          <p:nvPr>
            <p:ph type="dt" sz="half" idx="10"/>
          </p:nvPr>
        </p:nvSpPr>
        <p:spPr/>
        <p:txBody>
          <a:bodyPr/>
          <a:lstStyle/>
          <a:p>
            <a:r>
              <a:rPr lang="it-IT" dirty="0"/>
              <a:t>28/10/2020</a:t>
            </a:r>
            <a:endParaRPr lang="en-US" dirty="0"/>
          </a:p>
          <a:p>
            <a:endParaRPr lang="en-US" dirty="0"/>
          </a:p>
        </p:txBody>
      </p:sp>
      <p:sp>
        <p:nvSpPr>
          <p:cNvPr id="4" name="Segnaposto piè di pagina 3">
            <a:extLst>
              <a:ext uri="{FF2B5EF4-FFF2-40B4-BE49-F238E27FC236}">
                <a16:creationId xmlns:a16="http://schemas.microsoft.com/office/drawing/2014/main" xmlns="" id="{295BAE8E-88BC-4C21-90AD-7312580667A5}"/>
              </a:ext>
            </a:extLst>
          </p:cNvPr>
          <p:cNvSpPr>
            <a:spLocks noGrp="1"/>
          </p:cNvSpPr>
          <p:nvPr>
            <p:ph type="ftr" sz="quarter" idx="11"/>
          </p:nvPr>
        </p:nvSpPr>
        <p:spPr/>
        <p:txBody>
          <a:bodyPr/>
          <a:lstStyle/>
          <a:p>
            <a:r>
              <a:rPr lang="it-IT" dirty="0">
                <a:latin typeface="Garamond" panose="02020404030301010803" pitchFamily="18" charset="0"/>
              </a:rPr>
              <a:t>AGENZIA DELLE DOGANE E DEI MONOPOLI – LA PROVA DELL’AVVENUTA ESPORTAZIONE</a:t>
            </a:r>
            <a:endParaRPr lang="en-US" dirty="0">
              <a:latin typeface="Garamond" panose="02020404030301010803" pitchFamily="18" charset="0"/>
            </a:endParaRPr>
          </a:p>
        </p:txBody>
      </p:sp>
    </p:spTree>
    <p:extLst>
      <p:ext uri="{BB962C8B-B14F-4D97-AF65-F5344CB8AC3E}">
        <p14:creationId xmlns:p14="http://schemas.microsoft.com/office/powerpoint/2010/main" val="257925136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1FB2F659-B851-4C5B-ADDB-8424977FEAB3}"/>
              </a:ext>
            </a:extLst>
          </p:cNvPr>
          <p:cNvSpPr/>
          <p:nvPr/>
        </p:nvSpPr>
        <p:spPr>
          <a:xfrm>
            <a:off x="1251284" y="322416"/>
            <a:ext cx="9801727" cy="5262979"/>
          </a:xfrm>
          <a:prstGeom prst="rect">
            <a:avLst/>
          </a:prstGeom>
        </p:spPr>
        <p:txBody>
          <a:bodyPr wrap="square">
            <a:spAutoFit/>
          </a:bodyPr>
          <a:lstStyle/>
          <a:p>
            <a:pPr algn="ctr">
              <a:buSzPct val="100000"/>
            </a:pPr>
            <a:endPar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buSzPct val="100000"/>
            </a:pP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SENTENZA N. 19750 DEL 28.08.2013</a:t>
            </a:r>
          </a:p>
          <a:p>
            <a:pPr algn="ctr">
              <a:buSzPct val="100000"/>
            </a:pP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CORTE DI CASSAZIONE</a:t>
            </a:r>
          </a:p>
          <a:p>
            <a:pPr algn="ctr">
              <a:buSzPct val="100000"/>
            </a:pPr>
            <a:endPar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buSzPct val="100000"/>
            </a:pP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Questa sentenza riassume le problematiche relative alle prove dell’esportazione.</a:t>
            </a:r>
          </a:p>
          <a:p>
            <a:pPr algn="just">
              <a:buSzPct val="100000"/>
            </a:pP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Viene confermato che in assenza dell’esemplare n.3 del DAU, la prova della spedizione dei beni fuori del territorio doganale dell’ Unione europea può essere fornita con documenti alternativi, purché aventi carattere di «certezza ed incontrovertibilità», ribadendo la validità degli strumenti di prova indicati nell’art. 346 del TULD.</a:t>
            </a:r>
          </a:p>
          <a:p>
            <a:pPr algn="just">
              <a:buSzPct val="100000"/>
            </a:pP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Non costituiscono una valida prova i semplici documenti di origine privata.</a:t>
            </a:r>
          </a:p>
          <a:p>
            <a:pPr algn="just">
              <a:buSzPct val="100000"/>
            </a:pP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                    </a:t>
            </a:r>
          </a:p>
        </p:txBody>
      </p:sp>
      <p:sp>
        <p:nvSpPr>
          <p:cNvPr id="3" name="Segnaposto data 2">
            <a:extLst>
              <a:ext uri="{FF2B5EF4-FFF2-40B4-BE49-F238E27FC236}">
                <a16:creationId xmlns:a16="http://schemas.microsoft.com/office/drawing/2014/main" xmlns="" id="{DE7E4443-8CE0-4157-B067-AE922BDB7C5C}"/>
              </a:ext>
            </a:extLst>
          </p:cNvPr>
          <p:cNvSpPr>
            <a:spLocks noGrp="1"/>
          </p:cNvSpPr>
          <p:nvPr>
            <p:ph type="dt" sz="half" idx="10"/>
          </p:nvPr>
        </p:nvSpPr>
        <p:spPr/>
        <p:txBody>
          <a:bodyPr/>
          <a:lstStyle/>
          <a:p>
            <a:r>
              <a:rPr lang="it-IT" dirty="0"/>
              <a:t>28/10/2020</a:t>
            </a:r>
            <a:endParaRPr lang="en-US" dirty="0"/>
          </a:p>
          <a:p>
            <a:endParaRPr lang="en-US" dirty="0"/>
          </a:p>
        </p:txBody>
      </p:sp>
      <p:sp>
        <p:nvSpPr>
          <p:cNvPr id="4" name="Segnaposto piè di pagina 3">
            <a:extLst>
              <a:ext uri="{FF2B5EF4-FFF2-40B4-BE49-F238E27FC236}">
                <a16:creationId xmlns:a16="http://schemas.microsoft.com/office/drawing/2014/main" xmlns="" id="{295BAE8E-88BC-4C21-90AD-7312580667A5}"/>
              </a:ext>
            </a:extLst>
          </p:cNvPr>
          <p:cNvSpPr>
            <a:spLocks noGrp="1"/>
          </p:cNvSpPr>
          <p:nvPr>
            <p:ph type="ftr" sz="quarter" idx="11"/>
          </p:nvPr>
        </p:nvSpPr>
        <p:spPr/>
        <p:txBody>
          <a:bodyPr/>
          <a:lstStyle/>
          <a:p>
            <a:r>
              <a:rPr lang="it-IT" dirty="0">
                <a:latin typeface="Garamond" panose="02020404030301010803" pitchFamily="18" charset="0"/>
              </a:rPr>
              <a:t>AGENZIA DELLE DOGANE E DEI MONOPOLI – LA PROVA DELL’AVVENUTA ESPORTAZIONE</a:t>
            </a:r>
            <a:endParaRPr lang="en-US" dirty="0">
              <a:latin typeface="Garamond" panose="02020404030301010803" pitchFamily="18" charset="0"/>
            </a:endParaRPr>
          </a:p>
        </p:txBody>
      </p:sp>
    </p:spTree>
    <p:extLst>
      <p:ext uri="{BB962C8B-B14F-4D97-AF65-F5344CB8AC3E}">
        <p14:creationId xmlns:p14="http://schemas.microsoft.com/office/powerpoint/2010/main" val="298109002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1FB2F659-B851-4C5B-ADDB-8424977FEAB3}"/>
              </a:ext>
            </a:extLst>
          </p:cNvPr>
          <p:cNvSpPr/>
          <p:nvPr/>
        </p:nvSpPr>
        <p:spPr>
          <a:xfrm>
            <a:off x="1251284" y="322416"/>
            <a:ext cx="9500135" cy="3785652"/>
          </a:xfrm>
          <a:prstGeom prst="rect">
            <a:avLst/>
          </a:prstGeom>
        </p:spPr>
        <p:txBody>
          <a:bodyPr wrap="square">
            <a:spAutoFit/>
          </a:bodyPr>
          <a:lstStyle/>
          <a:p>
            <a:pPr algn="ctr">
              <a:buSzPct val="100000"/>
            </a:pPr>
            <a:endPar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buSzPct val="100000"/>
            </a:pPr>
            <a:endPar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buSzPct val="100000"/>
            </a:pPr>
            <a:endPar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buSzPct val="100000"/>
            </a:pPr>
            <a:endPar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buSzPct val="100000"/>
            </a:pP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Qualora</a:t>
            </a:r>
            <a:r>
              <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rPr>
              <a:t>, decorsi 150 giorni dalla data dello svincolo delle merci per l’esportazione, pur essendo stata attivata la procedura di ricerca, non sia stata acquisita la prova dell’uscita delle merci dal territorio comunitario, la Dogana di partenza, a norma di quanto previsto </a:t>
            </a: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dall’art. </a:t>
            </a:r>
            <a:r>
              <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rPr>
              <a:t>248, comma 2, del </a:t>
            </a: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Regolamento UE n. 2446/2015, </a:t>
            </a:r>
            <a:r>
              <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rPr>
              <a:t>può procedere all’annullamento della dichiarazione di esportazione.</a:t>
            </a:r>
            <a:endPar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p:txBody>
      </p:sp>
      <p:sp>
        <p:nvSpPr>
          <p:cNvPr id="3" name="Segnaposto data 2">
            <a:extLst>
              <a:ext uri="{FF2B5EF4-FFF2-40B4-BE49-F238E27FC236}">
                <a16:creationId xmlns:a16="http://schemas.microsoft.com/office/drawing/2014/main" xmlns="" id="{DE7E4443-8CE0-4157-B067-AE922BDB7C5C}"/>
              </a:ext>
            </a:extLst>
          </p:cNvPr>
          <p:cNvSpPr>
            <a:spLocks noGrp="1"/>
          </p:cNvSpPr>
          <p:nvPr>
            <p:ph type="dt" sz="half" idx="10"/>
          </p:nvPr>
        </p:nvSpPr>
        <p:spPr/>
        <p:txBody>
          <a:bodyPr/>
          <a:lstStyle/>
          <a:p>
            <a:r>
              <a:rPr lang="it-IT" dirty="0"/>
              <a:t>29/09/2020</a:t>
            </a:r>
            <a:endParaRPr lang="en-US" dirty="0"/>
          </a:p>
        </p:txBody>
      </p:sp>
      <p:sp>
        <p:nvSpPr>
          <p:cNvPr id="4" name="Segnaposto piè di pagina 3">
            <a:extLst>
              <a:ext uri="{FF2B5EF4-FFF2-40B4-BE49-F238E27FC236}">
                <a16:creationId xmlns:a16="http://schemas.microsoft.com/office/drawing/2014/main" xmlns="" id="{295BAE8E-88BC-4C21-90AD-7312580667A5}"/>
              </a:ext>
            </a:extLst>
          </p:cNvPr>
          <p:cNvSpPr>
            <a:spLocks noGrp="1"/>
          </p:cNvSpPr>
          <p:nvPr>
            <p:ph type="ftr" sz="quarter" idx="11"/>
          </p:nvPr>
        </p:nvSpPr>
        <p:spPr/>
        <p:txBody>
          <a:bodyPr/>
          <a:lstStyle/>
          <a:p>
            <a:r>
              <a:rPr lang="it-IT" dirty="0">
                <a:latin typeface="Garamond" panose="02020404030301010803" pitchFamily="18" charset="0"/>
              </a:rPr>
              <a:t>AGENZIA DELLE DOGANE E DEI MONOPOLI – LA PROVA DELL’AVVENUTA ESPORTAZIONE</a:t>
            </a:r>
            <a:endParaRPr lang="en-US" dirty="0">
              <a:latin typeface="Garamond" panose="02020404030301010803" pitchFamily="18" charset="0"/>
            </a:endParaRPr>
          </a:p>
        </p:txBody>
      </p:sp>
    </p:spTree>
    <p:extLst>
      <p:ext uri="{BB962C8B-B14F-4D97-AF65-F5344CB8AC3E}">
        <p14:creationId xmlns:p14="http://schemas.microsoft.com/office/powerpoint/2010/main" val="31459751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1FB2F659-B851-4C5B-ADDB-8424977FEAB3}"/>
              </a:ext>
            </a:extLst>
          </p:cNvPr>
          <p:cNvSpPr/>
          <p:nvPr/>
        </p:nvSpPr>
        <p:spPr>
          <a:xfrm>
            <a:off x="1251284" y="322416"/>
            <a:ext cx="9801727" cy="5632311"/>
          </a:xfrm>
          <a:prstGeom prst="rect">
            <a:avLst/>
          </a:prstGeom>
        </p:spPr>
        <p:txBody>
          <a:bodyPr wrap="square">
            <a:spAutoFit/>
          </a:bodyPr>
          <a:lstStyle/>
          <a:p>
            <a:pPr algn="ctr">
              <a:buSzPct val="100000"/>
            </a:pPr>
            <a:endPar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buSzPct val="100000"/>
            </a:pPr>
            <a:endPar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buSzPct val="100000"/>
            </a:pP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TRIANGOLAZIONI</a:t>
            </a:r>
          </a:p>
          <a:p>
            <a:pPr algn="ctr">
              <a:buSzPct val="100000"/>
            </a:pPr>
            <a:endPar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buSzPct val="100000"/>
            </a:pP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Secondo </a:t>
            </a:r>
            <a:r>
              <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rPr>
              <a:t>un consolidato orientamento della suprema Corte di Cassazione e della Corte di Giustizia dell’Unione Europea per configurare la triangolazione è sufficiente che venga dimostrato che la prima cessione sia avvenuta, sin dall’origine, con vincolo dell’invio della merce al cessionario estero, </a:t>
            </a: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a </a:t>
            </a:r>
            <a:r>
              <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rPr>
              <a:t>nulla rilevando chi abbia la disponibilità della merce stessa durante il trasporto a destinazione dell’acquirente finale fuori dal territorio </a:t>
            </a: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unionale.</a:t>
            </a:r>
            <a:endPar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buSzPct val="100000"/>
            </a:pPr>
            <a:r>
              <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rPr>
              <a:t>Entrambi i soggetti nazionali (primo cedente ed il suo cessionario promotore della triangolazione) sono tenuti ad acquisire la prova della effettiva uscita delle merci dal territorio </a:t>
            </a: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unionale.</a:t>
            </a:r>
            <a:endPar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buSzPct val="100000"/>
            </a:pPr>
            <a:endPar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p:txBody>
      </p:sp>
      <p:sp>
        <p:nvSpPr>
          <p:cNvPr id="3" name="Segnaposto data 2">
            <a:extLst>
              <a:ext uri="{FF2B5EF4-FFF2-40B4-BE49-F238E27FC236}">
                <a16:creationId xmlns:a16="http://schemas.microsoft.com/office/drawing/2014/main" xmlns="" id="{DE7E4443-8CE0-4157-B067-AE922BDB7C5C}"/>
              </a:ext>
            </a:extLst>
          </p:cNvPr>
          <p:cNvSpPr>
            <a:spLocks noGrp="1"/>
          </p:cNvSpPr>
          <p:nvPr>
            <p:ph type="dt" sz="half" idx="10"/>
          </p:nvPr>
        </p:nvSpPr>
        <p:spPr/>
        <p:txBody>
          <a:bodyPr/>
          <a:lstStyle/>
          <a:p>
            <a:r>
              <a:rPr lang="it-IT" dirty="0"/>
              <a:t>28/10/2020</a:t>
            </a:r>
            <a:endParaRPr lang="en-US" dirty="0"/>
          </a:p>
          <a:p>
            <a:endParaRPr lang="en-US" dirty="0"/>
          </a:p>
        </p:txBody>
      </p:sp>
      <p:sp>
        <p:nvSpPr>
          <p:cNvPr id="4" name="Segnaposto piè di pagina 3">
            <a:extLst>
              <a:ext uri="{FF2B5EF4-FFF2-40B4-BE49-F238E27FC236}">
                <a16:creationId xmlns:a16="http://schemas.microsoft.com/office/drawing/2014/main" xmlns="" id="{295BAE8E-88BC-4C21-90AD-7312580667A5}"/>
              </a:ext>
            </a:extLst>
          </p:cNvPr>
          <p:cNvSpPr>
            <a:spLocks noGrp="1"/>
          </p:cNvSpPr>
          <p:nvPr>
            <p:ph type="ftr" sz="quarter" idx="11"/>
          </p:nvPr>
        </p:nvSpPr>
        <p:spPr/>
        <p:txBody>
          <a:bodyPr/>
          <a:lstStyle/>
          <a:p>
            <a:r>
              <a:rPr lang="it-IT" dirty="0">
                <a:latin typeface="Garamond" panose="02020404030301010803" pitchFamily="18" charset="0"/>
              </a:rPr>
              <a:t>AGENZIA DELLE DOGANE E DEI MONOPOLI – LA PROVA DELL’AVVENUTA ESPORTAZIONE</a:t>
            </a:r>
            <a:endParaRPr lang="en-US" dirty="0">
              <a:latin typeface="Garamond" panose="02020404030301010803" pitchFamily="18" charset="0"/>
            </a:endParaRPr>
          </a:p>
        </p:txBody>
      </p:sp>
    </p:spTree>
    <p:extLst>
      <p:ext uri="{BB962C8B-B14F-4D97-AF65-F5344CB8AC3E}">
        <p14:creationId xmlns:p14="http://schemas.microsoft.com/office/powerpoint/2010/main" val="44104686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1FB2F659-B851-4C5B-ADDB-8424977FEAB3}"/>
              </a:ext>
            </a:extLst>
          </p:cNvPr>
          <p:cNvSpPr/>
          <p:nvPr/>
        </p:nvSpPr>
        <p:spPr>
          <a:xfrm>
            <a:off x="1251284" y="322416"/>
            <a:ext cx="9801727" cy="4154984"/>
          </a:xfrm>
          <a:prstGeom prst="rect">
            <a:avLst/>
          </a:prstGeom>
        </p:spPr>
        <p:txBody>
          <a:bodyPr wrap="square">
            <a:spAutoFit/>
          </a:bodyPr>
          <a:lstStyle/>
          <a:p>
            <a:pPr algn="ctr">
              <a:buSzPct val="100000"/>
            </a:pPr>
            <a:endPar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buSzPct val="100000"/>
            </a:pPr>
            <a:endPar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buSzPct val="100000"/>
            </a:pPr>
            <a:endPar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buSzPct val="100000"/>
            </a:pP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TRIANGOLAZIONI</a:t>
            </a:r>
          </a:p>
          <a:p>
            <a:pPr algn="ctr">
              <a:buSzPct val="100000"/>
            </a:pPr>
            <a:r>
              <a:rPr lang="it-IT" altLang="it-IT" sz="2400" b="1" u="sng" dirty="0">
                <a:solidFill>
                  <a:srgbClr val="002060"/>
                </a:solidFill>
                <a:latin typeface="Garamond" panose="02020404030301010803" pitchFamily="18" charset="0"/>
                <a:ea typeface="Calibri" panose="020F0502020204030204" pitchFamily="34" charset="0"/>
                <a:cs typeface="Arial" panose="020B0604020202020204" pitchFamily="34" charset="0"/>
              </a:rPr>
              <a:t>A</a:t>
            </a:r>
            <a:r>
              <a:rPr lang="it-IT" altLang="it-IT" sz="2400" b="1" u="sng" dirty="0" smtClean="0">
                <a:solidFill>
                  <a:srgbClr val="002060"/>
                </a:solidFill>
                <a:latin typeface="Garamond" panose="02020404030301010803" pitchFamily="18" charset="0"/>
                <a:ea typeface="Calibri" panose="020F0502020204030204" pitchFamily="34" charset="0"/>
                <a:cs typeface="Arial" panose="020B0604020202020204" pitchFamily="34" charset="0"/>
              </a:rPr>
              <a:t>rt</a:t>
            </a:r>
            <a:r>
              <a:rPr lang="it-IT" altLang="it-IT" sz="2400" b="1" u="sng" dirty="0">
                <a:solidFill>
                  <a:srgbClr val="002060"/>
                </a:solidFill>
                <a:latin typeface="Garamond" panose="02020404030301010803" pitchFamily="18" charset="0"/>
                <a:ea typeface="Calibri" panose="020F0502020204030204" pitchFamily="34" charset="0"/>
                <a:cs typeface="Arial" panose="020B0604020202020204" pitchFamily="34" charset="0"/>
              </a:rPr>
              <a:t>. 8, primo comma, lettera a) del DPR n.633/72 </a:t>
            </a:r>
          </a:p>
          <a:p>
            <a:pPr algn="ctr">
              <a:buSzPct val="100000"/>
            </a:pPr>
            <a:endPar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buSzPct val="100000"/>
            </a:pP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Tale articolo consente </a:t>
            </a:r>
            <a:r>
              <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rPr>
              <a:t>di considerare non imponibile anche la cessione di merci al soggetto esportatore a condizione che il primo cedente provveda alla spedizione della merce fuori del territorio comunitario su incarico del proprio </a:t>
            </a: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cessionario.</a:t>
            </a:r>
            <a:endPar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buSzPct val="100000"/>
            </a:pPr>
            <a:endPar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p:txBody>
      </p:sp>
      <p:sp>
        <p:nvSpPr>
          <p:cNvPr id="3" name="Segnaposto data 2">
            <a:extLst>
              <a:ext uri="{FF2B5EF4-FFF2-40B4-BE49-F238E27FC236}">
                <a16:creationId xmlns:a16="http://schemas.microsoft.com/office/drawing/2014/main" xmlns="" id="{DE7E4443-8CE0-4157-B067-AE922BDB7C5C}"/>
              </a:ext>
            </a:extLst>
          </p:cNvPr>
          <p:cNvSpPr>
            <a:spLocks noGrp="1"/>
          </p:cNvSpPr>
          <p:nvPr>
            <p:ph type="dt" sz="half" idx="10"/>
          </p:nvPr>
        </p:nvSpPr>
        <p:spPr/>
        <p:txBody>
          <a:bodyPr/>
          <a:lstStyle/>
          <a:p>
            <a:r>
              <a:rPr lang="it-IT" dirty="0"/>
              <a:t>28/10/2020</a:t>
            </a:r>
            <a:endParaRPr lang="en-US" dirty="0"/>
          </a:p>
          <a:p>
            <a:endParaRPr lang="en-US" dirty="0"/>
          </a:p>
        </p:txBody>
      </p:sp>
      <p:sp>
        <p:nvSpPr>
          <p:cNvPr id="4" name="Segnaposto piè di pagina 3">
            <a:extLst>
              <a:ext uri="{FF2B5EF4-FFF2-40B4-BE49-F238E27FC236}">
                <a16:creationId xmlns:a16="http://schemas.microsoft.com/office/drawing/2014/main" xmlns="" id="{295BAE8E-88BC-4C21-90AD-7312580667A5}"/>
              </a:ext>
            </a:extLst>
          </p:cNvPr>
          <p:cNvSpPr>
            <a:spLocks noGrp="1"/>
          </p:cNvSpPr>
          <p:nvPr>
            <p:ph type="ftr" sz="quarter" idx="11"/>
          </p:nvPr>
        </p:nvSpPr>
        <p:spPr/>
        <p:txBody>
          <a:bodyPr/>
          <a:lstStyle/>
          <a:p>
            <a:r>
              <a:rPr lang="it-IT" dirty="0">
                <a:latin typeface="Garamond" panose="02020404030301010803" pitchFamily="18" charset="0"/>
              </a:rPr>
              <a:t>AGENZIA DELLE DOGANE E DEI MONOPOLI – LA PROVA DELL’AVVENUTA ESPORTAZIONE</a:t>
            </a:r>
            <a:endParaRPr lang="en-US" dirty="0">
              <a:latin typeface="Garamond" panose="02020404030301010803" pitchFamily="18" charset="0"/>
            </a:endParaRPr>
          </a:p>
        </p:txBody>
      </p:sp>
    </p:spTree>
    <p:extLst>
      <p:ext uri="{BB962C8B-B14F-4D97-AF65-F5344CB8AC3E}">
        <p14:creationId xmlns:p14="http://schemas.microsoft.com/office/powerpoint/2010/main" val="22322644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78ED1C1A-7262-4EE0-A116-3CB58D4F5F43}"/>
              </a:ext>
            </a:extLst>
          </p:cNvPr>
          <p:cNvSpPr txBox="1">
            <a:spLocks noChangeArrowheads="1"/>
          </p:cNvSpPr>
          <p:nvPr/>
        </p:nvSpPr>
        <p:spPr bwMode="auto">
          <a:xfrm>
            <a:off x="1973180" y="1532522"/>
            <a:ext cx="7794708" cy="2092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defTabSz="914400" eaLnBrk="0" fontAlgn="base" hangingPunct="0">
              <a:spcBef>
                <a:spcPct val="0"/>
              </a:spcBef>
              <a:spcAft>
                <a:spcPct val="0"/>
              </a:spcAft>
            </a:pPr>
            <a:endPar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defTabSz="914400" eaLnBrk="0" fontAlgn="base" hangingPunct="0">
              <a:spcBef>
                <a:spcPct val="0"/>
              </a:spcBef>
              <a:spcAft>
                <a:spcPct val="0"/>
              </a:spcAft>
            </a:pPr>
            <a:endPar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defTabSz="914400" eaLnBrk="0" fontAlgn="base" hangingPunct="0">
              <a:spcBef>
                <a:spcPct val="0"/>
              </a:spcBef>
              <a:spcAft>
                <a:spcPct val="0"/>
              </a:spcAft>
            </a:pPr>
            <a:endParaRPr lang="it-IT" altLang="it-IT" sz="2600" b="1"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defTabSz="914400" eaLnBrk="0" fontAlgn="base" hangingPunct="0">
              <a:spcBef>
                <a:spcPct val="0"/>
              </a:spcBef>
              <a:spcAft>
                <a:spcPct val="0"/>
              </a:spcAft>
            </a:pPr>
            <a:r>
              <a:rPr lang="it-IT" altLang="it-IT" sz="2600" b="1" smtClean="0">
                <a:solidFill>
                  <a:srgbClr val="002060"/>
                </a:solidFill>
                <a:latin typeface="Garamond" panose="02020404030301010803" pitchFamily="18" charset="0"/>
                <a:ea typeface="Calibri" panose="020F0502020204030204" pitchFamily="34" charset="0"/>
                <a:cs typeface="Arial" panose="020B0604020202020204" pitchFamily="34" charset="0"/>
              </a:rPr>
              <a:t>L</a:t>
            </a:r>
            <a:r>
              <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 attività di esportazione è regolata da apposite leggi doganali </a:t>
            </a:r>
            <a:r>
              <a:rPr lang="it-IT" altLang="it-IT" sz="2600" b="1" smtClean="0">
                <a:solidFill>
                  <a:srgbClr val="002060"/>
                </a:solidFill>
                <a:latin typeface="Garamond" panose="02020404030301010803" pitchFamily="18" charset="0"/>
                <a:ea typeface="Calibri" panose="020F0502020204030204" pitchFamily="34" charset="0"/>
                <a:cs typeface="Arial" panose="020B0604020202020204" pitchFamily="34" charset="0"/>
              </a:rPr>
              <a:t>e fiscali.</a:t>
            </a:r>
            <a:endPar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p:txBody>
      </p:sp>
      <p:sp>
        <p:nvSpPr>
          <p:cNvPr id="3" name="Segnaposto data 2">
            <a:extLst>
              <a:ext uri="{FF2B5EF4-FFF2-40B4-BE49-F238E27FC236}">
                <a16:creationId xmlns:a16="http://schemas.microsoft.com/office/drawing/2014/main" xmlns="" id="{FD2B8538-FA11-4CC7-ABAB-B58CF59337F6}"/>
              </a:ext>
            </a:extLst>
          </p:cNvPr>
          <p:cNvSpPr>
            <a:spLocks noGrp="1"/>
          </p:cNvSpPr>
          <p:nvPr>
            <p:ph type="dt" sz="half" idx="10"/>
          </p:nvPr>
        </p:nvSpPr>
        <p:spPr/>
        <p:txBody>
          <a:bodyPr/>
          <a:lstStyle/>
          <a:p>
            <a:r>
              <a:rPr lang="it-IT" dirty="0"/>
              <a:t>28/10/2020</a:t>
            </a:r>
            <a:endParaRPr lang="en-US" dirty="0"/>
          </a:p>
          <a:p>
            <a:endParaRPr lang="en-US" dirty="0"/>
          </a:p>
        </p:txBody>
      </p:sp>
      <p:sp>
        <p:nvSpPr>
          <p:cNvPr id="4" name="Segnaposto piè di pagina 3">
            <a:extLst>
              <a:ext uri="{FF2B5EF4-FFF2-40B4-BE49-F238E27FC236}">
                <a16:creationId xmlns:a16="http://schemas.microsoft.com/office/drawing/2014/main" xmlns="" id="{FA257916-7FD2-4DEA-B9A5-AD017CA7875E}"/>
              </a:ext>
            </a:extLst>
          </p:cNvPr>
          <p:cNvSpPr>
            <a:spLocks noGrp="1"/>
          </p:cNvSpPr>
          <p:nvPr>
            <p:ph type="ftr" sz="quarter" idx="11"/>
          </p:nvPr>
        </p:nvSpPr>
        <p:spPr/>
        <p:txBody>
          <a:bodyPr/>
          <a:lstStyle/>
          <a:p>
            <a:r>
              <a:rPr lang="it-IT" dirty="0">
                <a:latin typeface="Garamond" panose="02020404030301010803" pitchFamily="18" charset="0"/>
              </a:rPr>
              <a:t>AGENZIA DELLE DOGANE E DEI MONOPOLI – LA PROVA DELL’AVVENUTA ESPORTAZIONE</a:t>
            </a:r>
            <a:endParaRPr lang="en-US" dirty="0">
              <a:latin typeface="Garamond" panose="02020404030301010803" pitchFamily="18" charset="0"/>
            </a:endParaRPr>
          </a:p>
        </p:txBody>
      </p:sp>
    </p:spTree>
    <p:extLst>
      <p:ext uri="{BB962C8B-B14F-4D97-AF65-F5344CB8AC3E}">
        <p14:creationId xmlns:p14="http://schemas.microsoft.com/office/powerpoint/2010/main" val="425724450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1FB2F659-B851-4C5B-ADDB-8424977FEAB3}"/>
              </a:ext>
            </a:extLst>
          </p:cNvPr>
          <p:cNvSpPr/>
          <p:nvPr/>
        </p:nvSpPr>
        <p:spPr>
          <a:xfrm>
            <a:off x="655223" y="253232"/>
            <a:ext cx="9801727" cy="6370975"/>
          </a:xfrm>
          <a:prstGeom prst="rect">
            <a:avLst/>
          </a:prstGeom>
        </p:spPr>
        <p:txBody>
          <a:bodyPr wrap="square">
            <a:spAutoFit/>
          </a:bodyPr>
          <a:lstStyle/>
          <a:p>
            <a:pPr algn="ctr">
              <a:buSzPct val="100000"/>
            </a:pPr>
            <a:endPar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buSzPct val="100000"/>
            </a:pPr>
            <a:endPar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buSzPct val="100000"/>
            </a:pP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TRIANGOLAZIONI – 1° CEDENTE</a:t>
            </a:r>
          </a:p>
          <a:p>
            <a:pPr algn="just">
              <a:buSzPct val="100000"/>
            </a:pP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Il </a:t>
            </a:r>
            <a:r>
              <a:rPr lang="it-IT" altLang="it-IT" sz="2400" b="1" u="sng" dirty="0">
                <a:solidFill>
                  <a:srgbClr val="002060"/>
                </a:solidFill>
                <a:latin typeface="Garamond" panose="02020404030301010803" pitchFamily="18" charset="0"/>
                <a:ea typeface="Calibri" panose="020F0502020204030204" pitchFamily="34" charset="0"/>
                <a:cs typeface="Arial" panose="020B0604020202020204" pitchFamily="34" charset="0"/>
              </a:rPr>
              <a:t>primo cedente</a:t>
            </a:r>
            <a:r>
              <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rPr>
              <a:t> deve provare l’uscita con il visto uscire apposto dalla dogana di uscita sulla fattura emessa nei confronti del promotore della triangolazione integrato con una copia del DAE vistato dalla Dogana di </a:t>
            </a: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uscita.  </a:t>
            </a:r>
          </a:p>
          <a:p>
            <a:pPr algn="just">
              <a:buSzPct val="100000"/>
            </a:pP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In </a:t>
            </a:r>
            <a:r>
              <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rPr>
              <a:t>caso di fatturazione differita la prova deve essere fornita a mezzo del documento di trasporto recante la destinazione estera della merce e la menzione “ Esportazione </a:t>
            </a: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diretta </a:t>
            </a:r>
            <a:r>
              <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rPr>
              <a:t>in triangolazione”:</a:t>
            </a:r>
          </a:p>
          <a:p>
            <a:pPr algn="just">
              <a:buSzPct val="100000"/>
            </a:pPr>
            <a:r>
              <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rPr>
              <a:t>•	con allegata copia del DAE completo del visto apposto dalla dogana di </a:t>
            </a: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uscita</a:t>
            </a:r>
          </a:p>
          <a:p>
            <a:pPr algn="ctr">
              <a:buSzPct val="100000"/>
            </a:pP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oppure</a:t>
            </a:r>
            <a:endPar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buSzPct val="100000"/>
            </a:pPr>
            <a:r>
              <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rPr>
              <a:t>•	recante gli estremi del DAE e del visto uscire apposto dall’Ufficio doganale di partenza a seguito della presentazione del DAE vistato dalla Dogana di uscita</a:t>
            </a:r>
          </a:p>
          <a:p>
            <a:pPr algn="just">
              <a:buSzPct val="100000"/>
            </a:pPr>
            <a:endPar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p:txBody>
      </p:sp>
      <p:sp>
        <p:nvSpPr>
          <p:cNvPr id="3" name="Segnaposto data 2">
            <a:extLst>
              <a:ext uri="{FF2B5EF4-FFF2-40B4-BE49-F238E27FC236}">
                <a16:creationId xmlns:a16="http://schemas.microsoft.com/office/drawing/2014/main" xmlns="" id="{DE7E4443-8CE0-4157-B067-AE922BDB7C5C}"/>
              </a:ext>
            </a:extLst>
          </p:cNvPr>
          <p:cNvSpPr>
            <a:spLocks noGrp="1"/>
          </p:cNvSpPr>
          <p:nvPr>
            <p:ph type="dt" sz="half" idx="10"/>
          </p:nvPr>
        </p:nvSpPr>
        <p:spPr/>
        <p:txBody>
          <a:bodyPr/>
          <a:lstStyle/>
          <a:p>
            <a:r>
              <a:rPr lang="it-IT" dirty="0"/>
              <a:t>28/10/2020</a:t>
            </a:r>
            <a:endParaRPr lang="en-US" dirty="0"/>
          </a:p>
          <a:p>
            <a:endParaRPr lang="en-US" dirty="0"/>
          </a:p>
        </p:txBody>
      </p:sp>
      <p:sp>
        <p:nvSpPr>
          <p:cNvPr id="4" name="Segnaposto piè di pagina 3">
            <a:extLst>
              <a:ext uri="{FF2B5EF4-FFF2-40B4-BE49-F238E27FC236}">
                <a16:creationId xmlns:a16="http://schemas.microsoft.com/office/drawing/2014/main" xmlns="" id="{295BAE8E-88BC-4C21-90AD-7312580667A5}"/>
              </a:ext>
            </a:extLst>
          </p:cNvPr>
          <p:cNvSpPr>
            <a:spLocks noGrp="1"/>
          </p:cNvSpPr>
          <p:nvPr>
            <p:ph type="ftr" sz="quarter" idx="11"/>
          </p:nvPr>
        </p:nvSpPr>
        <p:spPr/>
        <p:txBody>
          <a:bodyPr/>
          <a:lstStyle/>
          <a:p>
            <a:r>
              <a:rPr lang="it-IT" dirty="0">
                <a:latin typeface="Garamond" panose="02020404030301010803" pitchFamily="18" charset="0"/>
              </a:rPr>
              <a:t>AGENZIA DELLE DOGANE E DEI MONOPOLI – LA PROVA DELL’AVVENUTA ESPORTAZIONE</a:t>
            </a:r>
            <a:endParaRPr lang="en-US" dirty="0">
              <a:latin typeface="Garamond" panose="02020404030301010803" pitchFamily="18" charset="0"/>
            </a:endParaRPr>
          </a:p>
        </p:txBody>
      </p:sp>
    </p:spTree>
    <p:extLst>
      <p:ext uri="{BB962C8B-B14F-4D97-AF65-F5344CB8AC3E}">
        <p14:creationId xmlns:p14="http://schemas.microsoft.com/office/powerpoint/2010/main" val="96898873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1FB2F659-B851-4C5B-ADDB-8424977FEAB3}"/>
              </a:ext>
            </a:extLst>
          </p:cNvPr>
          <p:cNvSpPr/>
          <p:nvPr/>
        </p:nvSpPr>
        <p:spPr>
          <a:xfrm>
            <a:off x="693724" y="253232"/>
            <a:ext cx="9801727" cy="4154984"/>
          </a:xfrm>
          <a:prstGeom prst="rect">
            <a:avLst/>
          </a:prstGeom>
        </p:spPr>
        <p:txBody>
          <a:bodyPr wrap="square">
            <a:spAutoFit/>
          </a:bodyPr>
          <a:lstStyle/>
          <a:p>
            <a:pPr algn="ctr">
              <a:buSzPct val="100000"/>
            </a:pPr>
            <a:endPar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buSzPct val="100000"/>
            </a:pPr>
            <a:endPar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buSzPct val="100000"/>
            </a:pPr>
            <a:endPar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buSzPct val="100000"/>
            </a:pPr>
            <a:endPar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buSzPct val="100000"/>
            </a:pPr>
            <a:endPar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buSzPct val="100000"/>
            </a:pP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TRIANGOLAZIONI – 2° CEDENTE</a:t>
            </a:r>
          </a:p>
          <a:p>
            <a:pPr algn="ctr">
              <a:buSzPct val="100000"/>
            </a:pPr>
            <a:endPar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buSzPct val="100000"/>
            </a:pPr>
            <a:endPar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buSzPct val="100000"/>
            </a:pPr>
            <a:r>
              <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rPr>
              <a:t>Il </a:t>
            </a:r>
            <a:r>
              <a:rPr lang="it-IT" altLang="it-IT" sz="2400" b="1" u="sng" dirty="0">
                <a:solidFill>
                  <a:srgbClr val="002060"/>
                </a:solidFill>
                <a:latin typeface="Garamond" panose="02020404030301010803" pitchFamily="18" charset="0"/>
                <a:ea typeface="Calibri" panose="020F0502020204030204" pitchFamily="34" charset="0"/>
                <a:cs typeface="Arial" panose="020B0604020202020204" pitchFamily="34" charset="0"/>
              </a:rPr>
              <a:t>secondo cedente</a:t>
            </a:r>
            <a:r>
              <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rPr>
              <a:t>, intestatario della dichiarazione di esportazione, deve fornire la prova di esportazione come previsto nel caso di esportazione diretta.</a:t>
            </a:r>
            <a:endPar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p:txBody>
      </p:sp>
      <p:sp>
        <p:nvSpPr>
          <p:cNvPr id="3" name="Segnaposto data 2">
            <a:extLst>
              <a:ext uri="{FF2B5EF4-FFF2-40B4-BE49-F238E27FC236}">
                <a16:creationId xmlns:a16="http://schemas.microsoft.com/office/drawing/2014/main" xmlns="" id="{DE7E4443-8CE0-4157-B067-AE922BDB7C5C}"/>
              </a:ext>
            </a:extLst>
          </p:cNvPr>
          <p:cNvSpPr>
            <a:spLocks noGrp="1"/>
          </p:cNvSpPr>
          <p:nvPr>
            <p:ph type="dt" sz="half" idx="10"/>
          </p:nvPr>
        </p:nvSpPr>
        <p:spPr/>
        <p:txBody>
          <a:bodyPr/>
          <a:lstStyle/>
          <a:p>
            <a:r>
              <a:rPr lang="it-IT" dirty="0"/>
              <a:t>28/10/2020</a:t>
            </a:r>
            <a:endParaRPr lang="en-US" dirty="0"/>
          </a:p>
        </p:txBody>
      </p:sp>
      <p:sp>
        <p:nvSpPr>
          <p:cNvPr id="4" name="Segnaposto piè di pagina 3">
            <a:extLst>
              <a:ext uri="{FF2B5EF4-FFF2-40B4-BE49-F238E27FC236}">
                <a16:creationId xmlns:a16="http://schemas.microsoft.com/office/drawing/2014/main" xmlns="" id="{295BAE8E-88BC-4C21-90AD-7312580667A5}"/>
              </a:ext>
            </a:extLst>
          </p:cNvPr>
          <p:cNvSpPr>
            <a:spLocks noGrp="1"/>
          </p:cNvSpPr>
          <p:nvPr>
            <p:ph type="ftr" sz="quarter" idx="11"/>
          </p:nvPr>
        </p:nvSpPr>
        <p:spPr/>
        <p:txBody>
          <a:bodyPr/>
          <a:lstStyle/>
          <a:p>
            <a:r>
              <a:rPr lang="it-IT" dirty="0">
                <a:latin typeface="Garamond" panose="02020404030301010803" pitchFamily="18" charset="0"/>
              </a:rPr>
              <a:t>AGENZIA DELLE DOGANE E DEI MONOPOLI – LA PROVA DELL’AVVENUTA ESPORTAZIONE</a:t>
            </a:r>
            <a:endParaRPr lang="en-US" dirty="0">
              <a:latin typeface="Garamond" panose="02020404030301010803" pitchFamily="18" charset="0"/>
            </a:endParaRPr>
          </a:p>
        </p:txBody>
      </p:sp>
    </p:spTree>
    <p:extLst>
      <p:ext uri="{BB962C8B-B14F-4D97-AF65-F5344CB8AC3E}">
        <p14:creationId xmlns:p14="http://schemas.microsoft.com/office/powerpoint/2010/main" val="190470321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1FB2F659-B851-4C5B-ADDB-8424977FEAB3}"/>
              </a:ext>
            </a:extLst>
          </p:cNvPr>
          <p:cNvSpPr/>
          <p:nvPr/>
        </p:nvSpPr>
        <p:spPr>
          <a:xfrm>
            <a:off x="693724" y="253232"/>
            <a:ext cx="9801727" cy="4893647"/>
          </a:xfrm>
          <a:prstGeom prst="rect">
            <a:avLst/>
          </a:prstGeom>
        </p:spPr>
        <p:txBody>
          <a:bodyPr wrap="square">
            <a:spAutoFit/>
          </a:bodyPr>
          <a:lstStyle/>
          <a:p>
            <a:pPr algn="ctr">
              <a:buSzPct val="100000"/>
            </a:pPr>
            <a:endPar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buSzPct val="100000"/>
            </a:pPr>
            <a:endPar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buSzPct val="100000"/>
            </a:pPr>
            <a:endPar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buSzPct val="100000"/>
            </a:pP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TRIANGOLAZIONI</a:t>
            </a:r>
            <a:endPar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buSzPct val="100000"/>
            </a:pPr>
            <a:r>
              <a:rPr lang="it-IT" altLang="it-IT" sz="2400" b="1" u="sng" dirty="0">
                <a:solidFill>
                  <a:srgbClr val="002060"/>
                </a:solidFill>
                <a:latin typeface="Garamond" panose="02020404030301010803" pitchFamily="18" charset="0"/>
                <a:ea typeface="Calibri" panose="020F0502020204030204" pitchFamily="34" charset="0"/>
                <a:cs typeface="Arial" panose="020B0604020202020204" pitchFamily="34" charset="0"/>
              </a:rPr>
              <a:t>Art. 8, primo comma, lettera </a:t>
            </a:r>
            <a:r>
              <a:rPr lang="it-IT" altLang="it-IT" sz="2400" b="1" u="sng" dirty="0" smtClean="0">
                <a:solidFill>
                  <a:srgbClr val="002060"/>
                </a:solidFill>
                <a:latin typeface="Garamond" panose="02020404030301010803" pitchFamily="18" charset="0"/>
                <a:ea typeface="Calibri" panose="020F0502020204030204" pitchFamily="34" charset="0"/>
                <a:cs typeface="Arial" panose="020B0604020202020204" pitchFamily="34" charset="0"/>
              </a:rPr>
              <a:t>b) </a:t>
            </a:r>
            <a:r>
              <a:rPr lang="it-IT" altLang="it-IT" sz="2400" b="1" u="sng" dirty="0">
                <a:solidFill>
                  <a:srgbClr val="002060"/>
                </a:solidFill>
                <a:latin typeface="Garamond" panose="02020404030301010803" pitchFamily="18" charset="0"/>
                <a:ea typeface="Calibri" panose="020F0502020204030204" pitchFamily="34" charset="0"/>
                <a:cs typeface="Arial" panose="020B0604020202020204" pitchFamily="34" charset="0"/>
              </a:rPr>
              <a:t>del DPR n.633/72</a:t>
            </a:r>
          </a:p>
          <a:p>
            <a:pPr algn="ctr">
              <a:buSzPct val="100000"/>
            </a:pPr>
            <a:endPar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buSzPct val="100000"/>
            </a:pP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Sono </a:t>
            </a:r>
            <a:r>
              <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rPr>
              <a:t>anche non imponibili le cessioni con trasporto/spedizione di merci fuori del territorio comunitario a cura del cessionario non residente entro 90 giorni dalla consegna</a:t>
            </a: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a:t>
            </a:r>
          </a:p>
          <a:p>
            <a:pPr algn="just">
              <a:buSzPct val="100000"/>
            </a:pPr>
            <a:r>
              <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rPr>
              <a:t>In caso di mancata  acquisizione della prova di uscita entro i 90 giorni dalla consegna, il cedente nazionale deve provvedere entro i successivi 30 giorni, a regolarizzare l’operazione con applicazione dell’IVA sulla merce ceduta.</a:t>
            </a:r>
            <a:endPar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p:txBody>
      </p:sp>
      <p:sp>
        <p:nvSpPr>
          <p:cNvPr id="3" name="Segnaposto data 2">
            <a:extLst>
              <a:ext uri="{FF2B5EF4-FFF2-40B4-BE49-F238E27FC236}">
                <a16:creationId xmlns:a16="http://schemas.microsoft.com/office/drawing/2014/main" xmlns="" id="{DE7E4443-8CE0-4157-B067-AE922BDB7C5C}"/>
              </a:ext>
            </a:extLst>
          </p:cNvPr>
          <p:cNvSpPr>
            <a:spLocks noGrp="1"/>
          </p:cNvSpPr>
          <p:nvPr>
            <p:ph type="dt" sz="half" idx="10"/>
          </p:nvPr>
        </p:nvSpPr>
        <p:spPr/>
        <p:txBody>
          <a:bodyPr/>
          <a:lstStyle/>
          <a:p>
            <a:r>
              <a:rPr lang="it-IT" dirty="0"/>
              <a:t>28/10/2020</a:t>
            </a:r>
            <a:endParaRPr lang="en-US" dirty="0"/>
          </a:p>
          <a:p>
            <a:endParaRPr lang="en-US" dirty="0"/>
          </a:p>
        </p:txBody>
      </p:sp>
      <p:sp>
        <p:nvSpPr>
          <p:cNvPr id="4" name="Segnaposto piè di pagina 3">
            <a:extLst>
              <a:ext uri="{FF2B5EF4-FFF2-40B4-BE49-F238E27FC236}">
                <a16:creationId xmlns:a16="http://schemas.microsoft.com/office/drawing/2014/main" xmlns="" id="{295BAE8E-88BC-4C21-90AD-7312580667A5}"/>
              </a:ext>
            </a:extLst>
          </p:cNvPr>
          <p:cNvSpPr>
            <a:spLocks noGrp="1"/>
          </p:cNvSpPr>
          <p:nvPr>
            <p:ph type="ftr" sz="quarter" idx="11"/>
          </p:nvPr>
        </p:nvSpPr>
        <p:spPr/>
        <p:txBody>
          <a:bodyPr/>
          <a:lstStyle/>
          <a:p>
            <a:r>
              <a:rPr lang="it-IT" dirty="0">
                <a:latin typeface="Garamond" panose="02020404030301010803" pitchFamily="18" charset="0"/>
              </a:rPr>
              <a:t>AGENZIA DELLE DOGANE E DEI MONOPOLI – LA PROVA DELL’AVVENUTA ESPORTAZIONE</a:t>
            </a:r>
            <a:endParaRPr lang="en-US" dirty="0">
              <a:latin typeface="Garamond" panose="02020404030301010803" pitchFamily="18" charset="0"/>
            </a:endParaRPr>
          </a:p>
        </p:txBody>
      </p:sp>
    </p:spTree>
    <p:extLst>
      <p:ext uri="{BB962C8B-B14F-4D97-AF65-F5344CB8AC3E}">
        <p14:creationId xmlns:p14="http://schemas.microsoft.com/office/powerpoint/2010/main" val="177148114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1FB2F659-B851-4C5B-ADDB-8424977FEAB3}"/>
              </a:ext>
            </a:extLst>
          </p:cNvPr>
          <p:cNvSpPr/>
          <p:nvPr/>
        </p:nvSpPr>
        <p:spPr>
          <a:xfrm>
            <a:off x="876605" y="79977"/>
            <a:ext cx="9801727" cy="4893647"/>
          </a:xfrm>
          <a:prstGeom prst="rect">
            <a:avLst/>
          </a:prstGeom>
        </p:spPr>
        <p:txBody>
          <a:bodyPr wrap="square">
            <a:spAutoFit/>
          </a:bodyPr>
          <a:lstStyle/>
          <a:p>
            <a:pPr algn="ctr">
              <a:buSzPct val="100000"/>
            </a:pPr>
            <a:endPar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buSzPct val="100000"/>
            </a:pPr>
            <a:endPar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buSzPct val="100000"/>
            </a:pPr>
            <a:endPar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buSzPct val="100000"/>
            </a:pP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TRIANGOLAZIONI</a:t>
            </a:r>
            <a:endPar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buSzPct val="100000"/>
            </a:pPr>
            <a:r>
              <a:rPr lang="it-IT" altLang="it-IT" sz="2400" b="1" u="sng" dirty="0">
                <a:solidFill>
                  <a:srgbClr val="002060"/>
                </a:solidFill>
                <a:latin typeface="Garamond" panose="02020404030301010803" pitchFamily="18" charset="0"/>
                <a:ea typeface="Calibri" panose="020F0502020204030204" pitchFamily="34" charset="0"/>
                <a:cs typeface="Arial" panose="020B0604020202020204" pitchFamily="34" charset="0"/>
              </a:rPr>
              <a:t>Art. 8, primo comma, lettera </a:t>
            </a:r>
            <a:r>
              <a:rPr lang="it-IT" altLang="it-IT" sz="2400" b="1" u="sng" dirty="0" smtClean="0">
                <a:solidFill>
                  <a:srgbClr val="002060"/>
                </a:solidFill>
                <a:latin typeface="Garamond" panose="02020404030301010803" pitchFamily="18" charset="0"/>
                <a:ea typeface="Calibri" panose="020F0502020204030204" pitchFamily="34" charset="0"/>
                <a:cs typeface="Arial" panose="020B0604020202020204" pitchFamily="34" charset="0"/>
              </a:rPr>
              <a:t>b) </a:t>
            </a:r>
            <a:r>
              <a:rPr lang="it-IT" altLang="it-IT" sz="2400" b="1" u="sng" dirty="0">
                <a:solidFill>
                  <a:srgbClr val="002060"/>
                </a:solidFill>
                <a:latin typeface="Garamond" panose="02020404030301010803" pitchFamily="18" charset="0"/>
                <a:ea typeface="Calibri" panose="020F0502020204030204" pitchFamily="34" charset="0"/>
                <a:cs typeface="Arial" panose="020B0604020202020204" pitchFamily="34" charset="0"/>
              </a:rPr>
              <a:t>del DPR n.633/72</a:t>
            </a:r>
          </a:p>
          <a:p>
            <a:pPr algn="ctr">
              <a:buSzPct val="100000"/>
            </a:pPr>
            <a:endPar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buSzPct val="100000"/>
            </a:pPr>
            <a:r>
              <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rPr>
              <a:t>Occorre precisare tuttavia che, in linea con le decisioni della Corte di Giustizia dell’Unione Europea, l’Agenzia delle Entrate, con la risoluzione n. 98/E del 2014, ha chiarito che il superamento del termine di 90 giorni non costituisce di per se causa ostativa al riconoscimento della non imponibilità dell’operazione a condizione che il cedente sia in grado di provare l’effettiva uscita della merce  dal territorio dell’Unione Europea anche dopo il superamento di tale termine</a:t>
            </a: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a:t>
            </a:r>
            <a:endPar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p:txBody>
      </p:sp>
      <p:sp>
        <p:nvSpPr>
          <p:cNvPr id="3" name="Segnaposto data 2">
            <a:extLst>
              <a:ext uri="{FF2B5EF4-FFF2-40B4-BE49-F238E27FC236}">
                <a16:creationId xmlns:a16="http://schemas.microsoft.com/office/drawing/2014/main" xmlns="" id="{DE7E4443-8CE0-4157-B067-AE922BDB7C5C}"/>
              </a:ext>
            </a:extLst>
          </p:cNvPr>
          <p:cNvSpPr>
            <a:spLocks noGrp="1"/>
          </p:cNvSpPr>
          <p:nvPr>
            <p:ph type="dt" sz="half" idx="10"/>
          </p:nvPr>
        </p:nvSpPr>
        <p:spPr/>
        <p:txBody>
          <a:bodyPr/>
          <a:lstStyle/>
          <a:p>
            <a:r>
              <a:rPr lang="it-IT" dirty="0"/>
              <a:t>28/10/2020</a:t>
            </a:r>
            <a:endParaRPr lang="en-US" dirty="0"/>
          </a:p>
          <a:p>
            <a:endParaRPr lang="en-US" dirty="0"/>
          </a:p>
        </p:txBody>
      </p:sp>
      <p:sp>
        <p:nvSpPr>
          <p:cNvPr id="4" name="Segnaposto piè di pagina 3">
            <a:extLst>
              <a:ext uri="{FF2B5EF4-FFF2-40B4-BE49-F238E27FC236}">
                <a16:creationId xmlns:a16="http://schemas.microsoft.com/office/drawing/2014/main" xmlns="" id="{295BAE8E-88BC-4C21-90AD-7312580667A5}"/>
              </a:ext>
            </a:extLst>
          </p:cNvPr>
          <p:cNvSpPr>
            <a:spLocks noGrp="1"/>
          </p:cNvSpPr>
          <p:nvPr>
            <p:ph type="ftr" sz="quarter" idx="11"/>
          </p:nvPr>
        </p:nvSpPr>
        <p:spPr/>
        <p:txBody>
          <a:bodyPr/>
          <a:lstStyle/>
          <a:p>
            <a:r>
              <a:rPr lang="it-IT" dirty="0">
                <a:latin typeface="Garamond" panose="02020404030301010803" pitchFamily="18" charset="0"/>
              </a:rPr>
              <a:t>AGENZIA DELLE DOGANE E DEI MONOPOLI – LA PROVA DELL’AVVENUTA ESPORTAZIONE</a:t>
            </a:r>
            <a:endParaRPr lang="en-US" dirty="0">
              <a:latin typeface="Garamond" panose="02020404030301010803" pitchFamily="18" charset="0"/>
            </a:endParaRPr>
          </a:p>
        </p:txBody>
      </p:sp>
    </p:spTree>
    <p:extLst>
      <p:ext uri="{BB962C8B-B14F-4D97-AF65-F5344CB8AC3E}">
        <p14:creationId xmlns:p14="http://schemas.microsoft.com/office/powerpoint/2010/main" val="363136161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1FB2F659-B851-4C5B-ADDB-8424977FEAB3}"/>
              </a:ext>
            </a:extLst>
          </p:cNvPr>
          <p:cNvSpPr/>
          <p:nvPr/>
        </p:nvSpPr>
        <p:spPr>
          <a:xfrm>
            <a:off x="876605" y="79977"/>
            <a:ext cx="9801727" cy="4893647"/>
          </a:xfrm>
          <a:prstGeom prst="rect">
            <a:avLst/>
          </a:prstGeom>
        </p:spPr>
        <p:txBody>
          <a:bodyPr wrap="square">
            <a:spAutoFit/>
          </a:bodyPr>
          <a:lstStyle/>
          <a:p>
            <a:pPr algn="ctr">
              <a:buSzPct val="100000"/>
            </a:pPr>
            <a:endPar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buSzPct val="100000"/>
            </a:pPr>
            <a:endPar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buSzPct val="100000"/>
            </a:pPr>
            <a:endPar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buSzPct val="100000"/>
            </a:pP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TRIANGOLAZIONI</a:t>
            </a:r>
            <a:endPar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buSzPct val="100000"/>
            </a:pPr>
            <a:r>
              <a:rPr lang="it-IT" altLang="it-IT" sz="2400" b="1" u="sng" dirty="0">
                <a:solidFill>
                  <a:srgbClr val="002060"/>
                </a:solidFill>
                <a:latin typeface="Garamond" panose="02020404030301010803" pitchFamily="18" charset="0"/>
                <a:ea typeface="Calibri" panose="020F0502020204030204" pitchFamily="34" charset="0"/>
                <a:cs typeface="Arial" panose="020B0604020202020204" pitchFamily="34" charset="0"/>
              </a:rPr>
              <a:t>Art. 8, primo comma, lettera </a:t>
            </a:r>
            <a:r>
              <a:rPr lang="it-IT" altLang="it-IT" sz="2400" b="1" u="sng" dirty="0" smtClean="0">
                <a:solidFill>
                  <a:srgbClr val="002060"/>
                </a:solidFill>
                <a:latin typeface="Garamond" panose="02020404030301010803" pitchFamily="18" charset="0"/>
                <a:ea typeface="Calibri" panose="020F0502020204030204" pitchFamily="34" charset="0"/>
                <a:cs typeface="Arial" panose="020B0604020202020204" pitchFamily="34" charset="0"/>
              </a:rPr>
              <a:t>b) </a:t>
            </a:r>
            <a:r>
              <a:rPr lang="it-IT" altLang="it-IT" sz="2400" b="1" u="sng" dirty="0">
                <a:solidFill>
                  <a:srgbClr val="002060"/>
                </a:solidFill>
                <a:latin typeface="Garamond" panose="02020404030301010803" pitchFamily="18" charset="0"/>
                <a:ea typeface="Calibri" panose="020F0502020204030204" pitchFamily="34" charset="0"/>
                <a:cs typeface="Arial" panose="020B0604020202020204" pitchFamily="34" charset="0"/>
              </a:rPr>
              <a:t>del DPR n.633/72</a:t>
            </a:r>
          </a:p>
          <a:p>
            <a:pPr algn="ctr">
              <a:buSzPct val="100000"/>
            </a:pPr>
            <a:endPar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buSzPct val="100000"/>
            </a:pP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Di </a:t>
            </a:r>
            <a:r>
              <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rPr>
              <a:t>conseguenza, ove la prova venga acquisita entro i trenta giorni successivi alla scadenza di tale termine, il cedente italiano non deve provvedere alla applicazione dell’IVA sulla cessione mentre, nel caso in cui la prova venga acquisita dopo il decorso dei trenta giorni e, quindi, dopo che sia stata regolarizzata la fattura di cessione con applicazione dell’IVA,  il cedente nazionale può procedere al recupero della stessa o richiederne il rimborso.</a:t>
            </a:r>
          </a:p>
        </p:txBody>
      </p:sp>
      <p:sp>
        <p:nvSpPr>
          <p:cNvPr id="3" name="Segnaposto data 2">
            <a:extLst>
              <a:ext uri="{FF2B5EF4-FFF2-40B4-BE49-F238E27FC236}">
                <a16:creationId xmlns:a16="http://schemas.microsoft.com/office/drawing/2014/main" xmlns="" id="{DE7E4443-8CE0-4157-B067-AE922BDB7C5C}"/>
              </a:ext>
            </a:extLst>
          </p:cNvPr>
          <p:cNvSpPr>
            <a:spLocks noGrp="1"/>
          </p:cNvSpPr>
          <p:nvPr>
            <p:ph type="dt" sz="half" idx="10"/>
          </p:nvPr>
        </p:nvSpPr>
        <p:spPr/>
        <p:txBody>
          <a:bodyPr/>
          <a:lstStyle/>
          <a:p>
            <a:r>
              <a:rPr lang="it-IT" dirty="0"/>
              <a:t>28/10/2020</a:t>
            </a:r>
            <a:endParaRPr lang="en-US" dirty="0"/>
          </a:p>
          <a:p>
            <a:endParaRPr lang="en-US" dirty="0"/>
          </a:p>
        </p:txBody>
      </p:sp>
      <p:sp>
        <p:nvSpPr>
          <p:cNvPr id="4" name="Segnaposto piè di pagina 3">
            <a:extLst>
              <a:ext uri="{FF2B5EF4-FFF2-40B4-BE49-F238E27FC236}">
                <a16:creationId xmlns:a16="http://schemas.microsoft.com/office/drawing/2014/main" xmlns="" id="{295BAE8E-88BC-4C21-90AD-7312580667A5}"/>
              </a:ext>
            </a:extLst>
          </p:cNvPr>
          <p:cNvSpPr>
            <a:spLocks noGrp="1"/>
          </p:cNvSpPr>
          <p:nvPr>
            <p:ph type="ftr" sz="quarter" idx="11"/>
          </p:nvPr>
        </p:nvSpPr>
        <p:spPr/>
        <p:txBody>
          <a:bodyPr/>
          <a:lstStyle/>
          <a:p>
            <a:r>
              <a:rPr lang="it-IT" dirty="0">
                <a:latin typeface="Garamond" panose="02020404030301010803" pitchFamily="18" charset="0"/>
              </a:rPr>
              <a:t>AGENZIA DELLE DOGANE E DEI MONOPOLI – LA PROVA DELL’AVVENUTA ESPORTAZIONE</a:t>
            </a:r>
            <a:endParaRPr lang="en-US" dirty="0">
              <a:latin typeface="Garamond" panose="02020404030301010803" pitchFamily="18" charset="0"/>
            </a:endParaRPr>
          </a:p>
        </p:txBody>
      </p:sp>
    </p:spTree>
    <p:extLst>
      <p:ext uri="{BB962C8B-B14F-4D97-AF65-F5344CB8AC3E}">
        <p14:creationId xmlns:p14="http://schemas.microsoft.com/office/powerpoint/2010/main" val="176325824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1FB2F659-B851-4C5B-ADDB-8424977FEAB3}"/>
              </a:ext>
            </a:extLst>
          </p:cNvPr>
          <p:cNvSpPr/>
          <p:nvPr/>
        </p:nvSpPr>
        <p:spPr>
          <a:xfrm>
            <a:off x="1251284" y="322416"/>
            <a:ext cx="9801727" cy="3785652"/>
          </a:xfrm>
          <a:prstGeom prst="rect">
            <a:avLst/>
          </a:prstGeom>
        </p:spPr>
        <p:txBody>
          <a:bodyPr wrap="square">
            <a:spAutoFit/>
          </a:bodyPr>
          <a:lstStyle/>
          <a:p>
            <a:pPr algn="ctr">
              <a:buSzPct val="100000"/>
            </a:pPr>
            <a:endPar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buSzPct val="100000"/>
            </a:pPr>
            <a:endPar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buSzPct val="100000"/>
            </a:pPr>
            <a:endPar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buSzPct val="100000"/>
            </a:pPr>
            <a:endPar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buSzPct val="100000"/>
            </a:pPr>
            <a:endPar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buSzPct val="100000"/>
            </a:pPr>
            <a:endPar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buSzPct val="100000"/>
            </a:pPr>
            <a:endPar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buSzPct val="100000"/>
            </a:pP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L’ESPORTAZIONE NEL SETTORE DELLA NAUTICA DA DIPORTO</a:t>
            </a:r>
          </a:p>
          <a:p>
            <a:pPr algn="ctr">
              <a:buSzPct val="100000"/>
            </a:pPr>
            <a:endPar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buSzPct val="100000"/>
            </a:pPr>
            <a:endPar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p:txBody>
      </p:sp>
      <p:sp>
        <p:nvSpPr>
          <p:cNvPr id="3" name="Segnaposto data 2">
            <a:extLst>
              <a:ext uri="{FF2B5EF4-FFF2-40B4-BE49-F238E27FC236}">
                <a16:creationId xmlns:a16="http://schemas.microsoft.com/office/drawing/2014/main" xmlns="" id="{DE7E4443-8CE0-4157-B067-AE922BDB7C5C}"/>
              </a:ext>
            </a:extLst>
          </p:cNvPr>
          <p:cNvSpPr>
            <a:spLocks noGrp="1"/>
          </p:cNvSpPr>
          <p:nvPr>
            <p:ph type="dt" sz="half" idx="10"/>
          </p:nvPr>
        </p:nvSpPr>
        <p:spPr/>
        <p:txBody>
          <a:bodyPr/>
          <a:lstStyle/>
          <a:p>
            <a:r>
              <a:rPr lang="it-IT" dirty="0"/>
              <a:t>28/10/2020</a:t>
            </a:r>
            <a:endParaRPr lang="en-US" dirty="0"/>
          </a:p>
          <a:p>
            <a:endParaRPr lang="en-US" dirty="0"/>
          </a:p>
        </p:txBody>
      </p:sp>
      <p:sp>
        <p:nvSpPr>
          <p:cNvPr id="4" name="Segnaposto piè di pagina 3">
            <a:extLst>
              <a:ext uri="{FF2B5EF4-FFF2-40B4-BE49-F238E27FC236}">
                <a16:creationId xmlns:a16="http://schemas.microsoft.com/office/drawing/2014/main" xmlns="" id="{295BAE8E-88BC-4C21-90AD-7312580667A5}"/>
              </a:ext>
            </a:extLst>
          </p:cNvPr>
          <p:cNvSpPr>
            <a:spLocks noGrp="1"/>
          </p:cNvSpPr>
          <p:nvPr>
            <p:ph type="ftr" sz="quarter" idx="11"/>
          </p:nvPr>
        </p:nvSpPr>
        <p:spPr/>
        <p:txBody>
          <a:bodyPr/>
          <a:lstStyle/>
          <a:p>
            <a:r>
              <a:rPr lang="it-IT" dirty="0">
                <a:latin typeface="Garamond" panose="02020404030301010803" pitchFamily="18" charset="0"/>
              </a:rPr>
              <a:t>AGENZIA DELLE DOGANE E DEI MONOPOLI – LA PROVA DELL’AVVENUTA ESPORTAZIONE</a:t>
            </a:r>
            <a:endParaRPr lang="en-US" dirty="0">
              <a:latin typeface="Garamond" panose="02020404030301010803" pitchFamily="18" charset="0"/>
            </a:endParaRPr>
          </a:p>
        </p:txBody>
      </p:sp>
    </p:spTree>
    <p:extLst>
      <p:ext uri="{BB962C8B-B14F-4D97-AF65-F5344CB8AC3E}">
        <p14:creationId xmlns:p14="http://schemas.microsoft.com/office/powerpoint/2010/main" val="16271937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data 2">
            <a:extLst>
              <a:ext uri="{FF2B5EF4-FFF2-40B4-BE49-F238E27FC236}">
                <a16:creationId xmlns:a16="http://schemas.microsoft.com/office/drawing/2014/main" xmlns="" id="{DE7E4443-8CE0-4157-B067-AE922BDB7C5C}"/>
              </a:ext>
            </a:extLst>
          </p:cNvPr>
          <p:cNvSpPr>
            <a:spLocks noGrp="1"/>
          </p:cNvSpPr>
          <p:nvPr>
            <p:ph type="dt" sz="half" idx="10"/>
          </p:nvPr>
        </p:nvSpPr>
        <p:spPr/>
        <p:txBody>
          <a:bodyPr/>
          <a:lstStyle/>
          <a:p>
            <a:r>
              <a:rPr lang="it-IT" dirty="0"/>
              <a:t>28/10/2020</a:t>
            </a:r>
            <a:endParaRPr lang="en-US" dirty="0"/>
          </a:p>
          <a:p>
            <a:endParaRPr lang="en-US" dirty="0"/>
          </a:p>
        </p:txBody>
      </p:sp>
      <p:sp>
        <p:nvSpPr>
          <p:cNvPr id="4" name="Segnaposto piè di pagina 3">
            <a:extLst>
              <a:ext uri="{FF2B5EF4-FFF2-40B4-BE49-F238E27FC236}">
                <a16:creationId xmlns:a16="http://schemas.microsoft.com/office/drawing/2014/main" xmlns="" id="{295BAE8E-88BC-4C21-90AD-7312580667A5}"/>
              </a:ext>
            </a:extLst>
          </p:cNvPr>
          <p:cNvSpPr>
            <a:spLocks noGrp="1"/>
          </p:cNvSpPr>
          <p:nvPr>
            <p:ph type="ftr" sz="quarter" idx="11"/>
          </p:nvPr>
        </p:nvSpPr>
        <p:spPr/>
        <p:txBody>
          <a:bodyPr/>
          <a:lstStyle/>
          <a:p>
            <a:r>
              <a:rPr lang="it-IT" dirty="0">
                <a:latin typeface="Garamond" panose="02020404030301010803" pitchFamily="18" charset="0"/>
              </a:rPr>
              <a:t>AGENZIA DELLE DOGANE E DEI MONOPOLI – LA PROVA DELL’AVVENUTA ESPORTAZIONE</a:t>
            </a:r>
            <a:endParaRPr lang="en-US" dirty="0">
              <a:latin typeface="Garamond" panose="02020404030301010803" pitchFamily="18" charset="0"/>
            </a:endParaRPr>
          </a:p>
        </p:txBody>
      </p:sp>
      <p:sp>
        <p:nvSpPr>
          <p:cNvPr id="5" name="CasellaDiTesto 4"/>
          <p:cNvSpPr txBox="1"/>
          <p:nvPr/>
        </p:nvSpPr>
        <p:spPr>
          <a:xfrm>
            <a:off x="1626670" y="1315454"/>
            <a:ext cx="9201752" cy="2954655"/>
          </a:xfrm>
          <a:prstGeom prst="rect">
            <a:avLst/>
          </a:prstGeom>
          <a:noFill/>
        </p:spPr>
        <p:txBody>
          <a:bodyPr wrap="square" rtlCol="0">
            <a:spAutoFit/>
          </a:bodyPr>
          <a:lstStyle/>
          <a:p>
            <a:endParaRPr lang="it-IT" sz="2400" b="1" dirty="0" smtClean="0">
              <a:solidFill>
                <a:schemeClr val="bg1">
                  <a:lumMod val="50000"/>
                </a:schemeClr>
              </a:solidFill>
              <a:latin typeface="Garamond" panose="02020404030301010803" pitchFamily="18" charset="0"/>
            </a:endParaRPr>
          </a:p>
          <a:p>
            <a:r>
              <a:rPr lang="it-IT" sz="2400" b="1" dirty="0" smtClean="0">
                <a:solidFill>
                  <a:schemeClr val="bg1">
                    <a:lumMod val="50000"/>
                  </a:schemeClr>
                </a:solidFill>
                <a:latin typeface="Garamond" panose="02020404030301010803" pitchFamily="18" charset="0"/>
              </a:rPr>
              <a:t>Per </a:t>
            </a:r>
            <a:r>
              <a:rPr lang="it-IT" sz="2400" b="1" dirty="0">
                <a:solidFill>
                  <a:schemeClr val="bg1">
                    <a:lumMod val="50000"/>
                  </a:schemeClr>
                </a:solidFill>
                <a:latin typeface="Garamond" panose="02020404030301010803" pitchFamily="18" charset="0"/>
              </a:rPr>
              <a:t>il settore della nautica, il regime dell’esportazione delle unità da diporto è di notevole importanza</a:t>
            </a:r>
            <a:r>
              <a:rPr lang="it-IT" sz="2400" b="1" dirty="0" smtClean="0">
                <a:solidFill>
                  <a:schemeClr val="bg1">
                    <a:lumMod val="50000"/>
                  </a:schemeClr>
                </a:solidFill>
                <a:latin typeface="Garamond" panose="02020404030301010803" pitchFamily="18" charset="0"/>
              </a:rPr>
              <a:t>.</a:t>
            </a:r>
          </a:p>
          <a:p>
            <a:endParaRPr lang="it-IT" sz="2400" b="1" dirty="0">
              <a:solidFill>
                <a:schemeClr val="bg1">
                  <a:lumMod val="50000"/>
                </a:schemeClr>
              </a:solidFill>
              <a:latin typeface="Garamond" panose="02020404030301010803" pitchFamily="18" charset="0"/>
            </a:endParaRPr>
          </a:p>
          <a:p>
            <a:r>
              <a:rPr lang="it-IT" sz="2400" b="1" dirty="0">
                <a:solidFill>
                  <a:schemeClr val="bg1">
                    <a:lumMod val="50000"/>
                  </a:schemeClr>
                </a:solidFill>
                <a:latin typeface="Garamond" panose="02020404030301010803" pitchFamily="18" charset="0"/>
              </a:rPr>
              <a:t>Considerato l’elevato valore di mercato delle unità da diporto, tale regime è sottoposto a studio anche da parte dell’Istat che effettua costantemente un monitoraggio sulle operazioni di esportazione.</a:t>
            </a:r>
          </a:p>
          <a:p>
            <a:endParaRPr lang="it-IT" dirty="0">
              <a:solidFill>
                <a:schemeClr val="bg1">
                  <a:lumMod val="50000"/>
                </a:schemeClr>
              </a:solidFill>
            </a:endParaRPr>
          </a:p>
        </p:txBody>
      </p:sp>
    </p:spTree>
    <p:extLst>
      <p:ext uri="{BB962C8B-B14F-4D97-AF65-F5344CB8AC3E}">
        <p14:creationId xmlns:p14="http://schemas.microsoft.com/office/powerpoint/2010/main" val="149153805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data 2">
            <a:extLst>
              <a:ext uri="{FF2B5EF4-FFF2-40B4-BE49-F238E27FC236}">
                <a16:creationId xmlns:a16="http://schemas.microsoft.com/office/drawing/2014/main" xmlns="" id="{DE7E4443-8CE0-4157-B067-AE922BDB7C5C}"/>
              </a:ext>
            </a:extLst>
          </p:cNvPr>
          <p:cNvSpPr>
            <a:spLocks noGrp="1"/>
          </p:cNvSpPr>
          <p:nvPr>
            <p:ph type="dt" sz="half" idx="10"/>
          </p:nvPr>
        </p:nvSpPr>
        <p:spPr/>
        <p:txBody>
          <a:bodyPr/>
          <a:lstStyle/>
          <a:p>
            <a:r>
              <a:rPr lang="it-IT" dirty="0"/>
              <a:t>28/10/2020</a:t>
            </a:r>
            <a:endParaRPr lang="en-US" dirty="0"/>
          </a:p>
          <a:p>
            <a:endParaRPr lang="en-US" dirty="0"/>
          </a:p>
        </p:txBody>
      </p:sp>
      <p:sp>
        <p:nvSpPr>
          <p:cNvPr id="4" name="Segnaposto piè di pagina 3">
            <a:extLst>
              <a:ext uri="{FF2B5EF4-FFF2-40B4-BE49-F238E27FC236}">
                <a16:creationId xmlns:a16="http://schemas.microsoft.com/office/drawing/2014/main" xmlns="" id="{295BAE8E-88BC-4C21-90AD-7312580667A5}"/>
              </a:ext>
            </a:extLst>
          </p:cNvPr>
          <p:cNvSpPr>
            <a:spLocks noGrp="1"/>
          </p:cNvSpPr>
          <p:nvPr>
            <p:ph type="ftr" sz="quarter" idx="11"/>
          </p:nvPr>
        </p:nvSpPr>
        <p:spPr/>
        <p:txBody>
          <a:bodyPr/>
          <a:lstStyle/>
          <a:p>
            <a:r>
              <a:rPr lang="it-IT" dirty="0">
                <a:latin typeface="Garamond" panose="02020404030301010803" pitchFamily="18" charset="0"/>
              </a:rPr>
              <a:t>AGENZIA DELLE DOGANE E DEI MONOPOLI – LA PROVA DELL’AVVENUTA ESPORTAZIONE</a:t>
            </a:r>
            <a:endParaRPr lang="en-US" dirty="0">
              <a:latin typeface="Garamond" panose="02020404030301010803" pitchFamily="18" charset="0"/>
            </a:endParaRPr>
          </a:p>
        </p:txBody>
      </p:sp>
      <p:sp>
        <p:nvSpPr>
          <p:cNvPr id="5" name="CasellaDiTesto 4"/>
          <p:cNvSpPr txBox="1"/>
          <p:nvPr/>
        </p:nvSpPr>
        <p:spPr>
          <a:xfrm>
            <a:off x="1299412" y="1305829"/>
            <a:ext cx="9711890" cy="2308324"/>
          </a:xfrm>
          <a:prstGeom prst="rect">
            <a:avLst/>
          </a:prstGeom>
          <a:noFill/>
        </p:spPr>
        <p:txBody>
          <a:bodyPr wrap="square" rtlCol="0">
            <a:spAutoFit/>
          </a:bodyPr>
          <a:lstStyle/>
          <a:p>
            <a:pPr algn="just" eaLnBrk="0" fontAlgn="base" hangingPunct="0"/>
            <a:endParaRPr lang="it-IT" sz="2400" b="1" dirty="0" smtClean="0">
              <a:solidFill>
                <a:schemeClr val="bg1">
                  <a:lumMod val="50000"/>
                </a:schemeClr>
              </a:solidFill>
              <a:latin typeface="Garamond" panose="02020404030301010803" pitchFamily="18" charset="0"/>
            </a:endParaRPr>
          </a:p>
          <a:p>
            <a:pPr algn="just" eaLnBrk="0" fontAlgn="base" hangingPunct="0"/>
            <a:endParaRPr lang="it-IT" sz="2400" b="1" dirty="0" smtClean="0">
              <a:solidFill>
                <a:schemeClr val="bg1">
                  <a:lumMod val="50000"/>
                </a:schemeClr>
              </a:solidFill>
              <a:latin typeface="Garamond" panose="02020404030301010803" pitchFamily="18" charset="0"/>
            </a:endParaRPr>
          </a:p>
          <a:p>
            <a:pPr algn="just" eaLnBrk="0" fontAlgn="base" hangingPunct="0"/>
            <a:r>
              <a:rPr lang="it-IT" sz="2400" b="1" dirty="0" smtClean="0">
                <a:solidFill>
                  <a:schemeClr val="bg1">
                    <a:lumMod val="50000"/>
                  </a:schemeClr>
                </a:solidFill>
                <a:latin typeface="Garamond" panose="02020404030301010803" pitchFamily="18" charset="0"/>
              </a:rPr>
              <a:t>L’esportazione </a:t>
            </a:r>
            <a:r>
              <a:rPr lang="it-IT" sz="2400" b="1" dirty="0">
                <a:solidFill>
                  <a:schemeClr val="bg1">
                    <a:lumMod val="50000"/>
                  </a:schemeClr>
                </a:solidFill>
                <a:latin typeface="Garamond" panose="02020404030301010803" pitchFamily="18" charset="0"/>
              </a:rPr>
              <a:t>di un’imbarcazione è considerata tale al momento dell’uscita dell’unità fuori dal territorio doganale unionale, evento che può avvenire mediante il trasporto o la spedizione. </a:t>
            </a:r>
            <a:endParaRPr lang="it-IT" sz="2400" b="1" dirty="0" smtClean="0">
              <a:solidFill>
                <a:schemeClr val="bg1">
                  <a:lumMod val="50000"/>
                </a:schemeClr>
              </a:solidFill>
              <a:latin typeface="Garamond" panose="02020404030301010803" pitchFamily="18" charset="0"/>
            </a:endParaRPr>
          </a:p>
          <a:p>
            <a:pPr algn="just" eaLnBrk="0" fontAlgn="base" hangingPunct="0"/>
            <a:endParaRPr lang="it-IT" sz="2400" b="1" dirty="0">
              <a:solidFill>
                <a:schemeClr val="bg1">
                  <a:lumMod val="50000"/>
                </a:schemeClr>
              </a:solidFill>
              <a:latin typeface="Garamond" panose="02020404030301010803" pitchFamily="18" charset="0"/>
            </a:endParaRPr>
          </a:p>
        </p:txBody>
      </p:sp>
    </p:spTree>
    <p:extLst>
      <p:ext uri="{BB962C8B-B14F-4D97-AF65-F5344CB8AC3E}">
        <p14:creationId xmlns:p14="http://schemas.microsoft.com/office/powerpoint/2010/main" val="316888238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data 2">
            <a:extLst>
              <a:ext uri="{FF2B5EF4-FFF2-40B4-BE49-F238E27FC236}">
                <a16:creationId xmlns:a16="http://schemas.microsoft.com/office/drawing/2014/main" xmlns="" id="{DE7E4443-8CE0-4157-B067-AE922BDB7C5C}"/>
              </a:ext>
            </a:extLst>
          </p:cNvPr>
          <p:cNvSpPr>
            <a:spLocks noGrp="1"/>
          </p:cNvSpPr>
          <p:nvPr>
            <p:ph type="dt" sz="half" idx="10"/>
          </p:nvPr>
        </p:nvSpPr>
        <p:spPr/>
        <p:txBody>
          <a:bodyPr/>
          <a:lstStyle/>
          <a:p>
            <a:r>
              <a:rPr lang="it-IT" dirty="0"/>
              <a:t>28/10/2020</a:t>
            </a:r>
            <a:endParaRPr lang="en-US" dirty="0"/>
          </a:p>
          <a:p>
            <a:endParaRPr lang="en-US" dirty="0"/>
          </a:p>
        </p:txBody>
      </p:sp>
      <p:sp>
        <p:nvSpPr>
          <p:cNvPr id="4" name="Segnaposto piè di pagina 3">
            <a:extLst>
              <a:ext uri="{FF2B5EF4-FFF2-40B4-BE49-F238E27FC236}">
                <a16:creationId xmlns:a16="http://schemas.microsoft.com/office/drawing/2014/main" xmlns="" id="{295BAE8E-88BC-4C21-90AD-7312580667A5}"/>
              </a:ext>
            </a:extLst>
          </p:cNvPr>
          <p:cNvSpPr>
            <a:spLocks noGrp="1"/>
          </p:cNvSpPr>
          <p:nvPr>
            <p:ph type="ftr" sz="quarter" idx="11"/>
          </p:nvPr>
        </p:nvSpPr>
        <p:spPr/>
        <p:txBody>
          <a:bodyPr/>
          <a:lstStyle/>
          <a:p>
            <a:r>
              <a:rPr lang="it-IT" dirty="0">
                <a:latin typeface="Garamond" panose="02020404030301010803" pitchFamily="18" charset="0"/>
              </a:rPr>
              <a:t>AGENZIA DELLE DOGANE E DEI MONOPOLI – LA PROVA DELL’AVVENUTA ESPORTAZIONE</a:t>
            </a:r>
            <a:endParaRPr lang="en-US" dirty="0">
              <a:latin typeface="Garamond" panose="02020404030301010803" pitchFamily="18" charset="0"/>
            </a:endParaRPr>
          </a:p>
        </p:txBody>
      </p:sp>
      <p:sp>
        <p:nvSpPr>
          <p:cNvPr id="5" name="CasellaDiTesto 4"/>
          <p:cNvSpPr txBox="1"/>
          <p:nvPr/>
        </p:nvSpPr>
        <p:spPr>
          <a:xfrm>
            <a:off x="1203158" y="1315454"/>
            <a:ext cx="9625263" cy="2677656"/>
          </a:xfrm>
          <a:prstGeom prst="rect">
            <a:avLst/>
          </a:prstGeom>
          <a:noFill/>
        </p:spPr>
        <p:txBody>
          <a:bodyPr wrap="square" rtlCol="0">
            <a:spAutoFit/>
          </a:bodyPr>
          <a:lstStyle/>
          <a:p>
            <a:pPr algn="ctr" eaLnBrk="0" fontAlgn="base" hangingPunct="0"/>
            <a:r>
              <a:rPr lang="it-IT" sz="2400" b="1" dirty="0" smtClean="0">
                <a:solidFill>
                  <a:schemeClr val="bg1">
                    <a:lumMod val="50000"/>
                  </a:schemeClr>
                </a:solidFill>
                <a:latin typeface="Garamond" panose="02020404030301010803" pitchFamily="18" charset="0"/>
              </a:rPr>
              <a:t>L’ESPORTAZIONE DI UN’IMBARCAZIONE NELL’AMBITO DEL REGIME IVA</a:t>
            </a:r>
          </a:p>
          <a:p>
            <a:pPr algn="just" eaLnBrk="0" fontAlgn="base" hangingPunct="0"/>
            <a:endParaRPr lang="it-IT" sz="2400" b="1" dirty="0">
              <a:solidFill>
                <a:schemeClr val="bg1">
                  <a:lumMod val="50000"/>
                </a:schemeClr>
              </a:solidFill>
              <a:latin typeface="Garamond" panose="02020404030301010803" pitchFamily="18" charset="0"/>
            </a:endParaRPr>
          </a:p>
          <a:p>
            <a:pPr algn="just" eaLnBrk="0" fontAlgn="base" hangingPunct="0"/>
            <a:endParaRPr lang="it-IT" sz="2400" b="1" dirty="0" smtClean="0">
              <a:solidFill>
                <a:schemeClr val="bg1">
                  <a:lumMod val="50000"/>
                </a:schemeClr>
              </a:solidFill>
              <a:latin typeface="Garamond" panose="02020404030301010803" pitchFamily="18" charset="0"/>
            </a:endParaRPr>
          </a:p>
          <a:p>
            <a:pPr algn="just" eaLnBrk="0" fontAlgn="base" hangingPunct="0"/>
            <a:r>
              <a:rPr lang="it-IT" sz="2400" b="1" dirty="0" smtClean="0">
                <a:solidFill>
                  <a:schemeClr val="bg1">
                    <a:lumMod val="50000"/>
                  </a:schemeClr>
                </a:solidFill>
                <a:latin typeface="Garamond" panose="02020404030301010803" pitchFamily="18" charset="0"/>
              </a:rPr>
              <a:t>Per </a:t>
            </a:r>
            <a:r>
              <a:rPr lang="it-IT" sz="2400" b="1" dirty="0">
                <a:solidFill>
                  <a:schemeClr val="bg1">
                    <a:lumMod val="50000"/>
                  </a:schemeClr>
                </a:solidFill>
                <a:latin typeface="Garamond" panose="02020404030301010803" pitchFamily="18" charset="0"/>
              </a:rPr>
              <a:t>effettuare una cessione all’esportazione e quindi l’emissione di una fattura non imponibile, le norme prevedono la sussistenza di specifici requisiti.</a:t>
            </a:r>
          </a:p>
        </p:txBody>
      </p:sp>
    </p:spTree>
    <p:extLst>
      <p:ext uri="{BB962C8B-B14F-4D97-AF65-F5344CB8AC3E}">
        <p14:creationId xmlns:p14="http://schemas.microsoft.com/office/powerpoint/2010/main" val="77852401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data 2">
            <a:extLst>
              <a:ext uri="{FF2B5EF4-FFF2-40B4-BE49-F238E27FC236}">
                <a16:creationId xmlns:a16="http://schemas.microsoft.com/office/drawing/2014/main" xmlns="" id="{DE7E4443-8CE0-4157-B067-AE922BDB7C5C}"/>
              </a:ext>
            </a:extLst>
          </p:cNvPr>
          <p:cNvSpPr>
            <a:spLocks noGrp="1"/>
          </p:cNvSpPr>
          <p:nvPr>
            <p:ph type="dt" sz="half" idx="10"/>
          </p:nvPr>
        </p:nvSpPr>
        <p:spPr/>
        <p:txBody>
          <a:bodyPr/>
          <a:lstStyle/>
          <a:p>
            <a:r>
              <a:rPr lang="it-IT" dirty="0"/>
              <a:t>28/10/2020</a:t>
            </a:r>
            <a:endParaRPr lang="en-US" dirty="0"/>
          </a:p>
          <a:p>
            <a:endParaRPr lang="en-US" dirty="0"/>
          </a:p>
        </p:txBody>
      </p:sp>
      <p:sp>
        <p:nvSpPr>
          <p:cNvPr id="4" name="Segnaposto piè di pagina 3">
            <a:extLst>
              <a:ext uri="{FF2B5EF4-FFF2-40B4-BE49-F238E27FC236}">
                <a16:creationId xmlns:a16="http://schemas.microsoft.com/office/drawing/2014/main" xmlns="" id="{295BAE8E-88BC-4C21-90AD-7312580667A5}"/>
              </a:ext>
            </a:extLst>
          </p:cNvPr>
          <p:cNvSpPr>
            <a:spLocks noGrp="1"/>
          </p:cNvSpPr>
          <p:nvPr>
            <p:ph type="ftr" sz="quarter" idx="11"/>
          </p:nvPr>
        </p:nvSpPr>
        <p:spPr/>
        <p:txBody>
          <a:bodyPr/>
          <a:lstStyle/>
          <a:p>
            <a:r>
              <a:rPr lang="it-IT" dirty="0">
                <a:latin typeface="Garamond" panose="02020404030301010803" pitchFamily="18" charset="0"/>
              </a:rPr>
              <a:t>AGENZIA DELLE DOGANE E DEI MONOPOLI – LA PROVA DELL’AVVENUTA ESPORTAZIONE</a:t>
            </a:r>
            <a:endParaRPr lang="en-US" dirty="0">
              <a:latin typeface="Garamond" panose="02020404030301010803" pitchFamily="18" charset="0"/>
            </a:endParaRPr>
          </a:p>
        </p:txBody>
      </p:sp>
      <p:sp>
        <p:nvSpPr>
          <p:cNvPr id="5" name="CasellaDiTesto 4"/>
          <p:cNvSpPr txBox="1"/>
          <p:nvPr/>
        </p:nvSpPr>
        <p:spPr>
          <a:xfrm>
            <a:off x="1270536" y="1315454"/>
            <a:ext cx="9557886" cy="4524315"/>
          </a:xfrm>
          <a:prstGeom prst="rect">
            <a:avLst/>
          </a:prstGeom>
          <a:noFill/>
        </p:spPr>
        <p:txBody>
          <a:bodyPr wrap="square" rtlCol="0">
            <a:spAutoFit/>
          </a:bodyPr>
          <a:lstStyle/>
          <a:p>
            <a:pPr algn="ctr" eaLnBrk="0" fontAlgn="base" hangingPunct="0"/>
            <a:r>
              <a:rPr lang="it-IT" sz="2400" b="1" dirty="0" smtClean="0">
                <a:solidFill>
                  <a:schemeClr val="bg1">
                    <a:lumMod val="50000"/>
                  </a:schemeClr>
                </a:solidFill>
                <a:latin typeface="Garamond" panose="02020404030301010803" pitchFamily="18" charset="0"/>
              </a:rPr>
              <a:t>L’ESPORTAZIONE DI UN’IMBARCAZIONE NELL’AMBITO DEL REGIME IVA</a:t>
            </a:r>
          </a:p>
          <a:p>
            <a:pPr algn="ctr" eaLnBrk="0" fontAlgn="base" hangingPunct="0"/>
            <a:r>
              <a:rPr lang="it-IT" sz="2400" b="1" dirty="0" smtClean="0">
                <a:solidFill>
                  <a:schemeClr val="bg1">
                    <a:lumMod val="50000"/>
                  </a:schemeClr>
                </a:solidFill>
                <a:latin typeface="Garamond" panose="02020404030301010803" pitchFamily="18" charset="0"/>
              </a:rPr>
              <a:t>REQUISITI – ARTICOLO 8 DPR N. 633/1972</a:t>
            </a:r>
          </a:p>
          <a:p>
            <a:pPr marL="285750" indent="-285750" algn="just" eaLnBrk="0" fontAlgn="base" hangingPunct="0">
              <a:buFont typeface="Wingdings" panose="05000000000000000000" pitchFamily="2" charset="2"/>
              <a:buChar char="ü"/>
            </a:pPr>
            <a:r>
              <a:rPr lang="it-IT" sz="2400" b="1" dirty="0" smtClean="0">
                <a:solidFill>
                  <a:schemeClr val="bg1">
                    <a:lumMod val="50000"/>
                  </a:schemeClr>
                </a:solidFill>
                <a:latin typeface="Garamond" panose="02020404030301010803" pitchFamily="18" charset="0"/>
              </a:rPr>
              <a:t>il </a:t>
            </a:r>
            <a:r>
              <a:rPr lang="it-IT" sz="2400" b="1" dirty="0">
                <a:solidFill>
                  <a:schemeClr val="bg1">
                    <a:lumMod val="50000"/>
                  </a:schemeClr>
                </a:solidFill>
                <a:latin typeface="Garamond" panose="02020404030301010803" pitchFamily="18" charset="0"/>
              </a:rPr>
              <a:t>trasferimento della proprietà dei beni a titolo oneroso oppure la costituzione o il trasferimento di un diritto reale di godimento sui </a:t>
            </a:r>
            <a:r>
              <a:rPr lang="it-IT" sz="2400" b="1" dirty="0" smtClean="0">
                <a:solidFill>
                  <a:schemeClr val="bg1">
                    <a:lumMod val="50000"/>
                  </a:schemeClr>
                </a:solidFill>
                <a:latin typeface="Garamond" panose="02020404030301010803" pitchFamily="18" charset="0"/>
              </a:rPr>
              <a:t>beni;</a:t>
            </a:r>
          </a:p>
          <a:p>
            <a:pPr marL="285750" indent="-285750" eaLnBrk="0" fontAlgn="base" hangingPunct="0">
              <a:buFont typeface="Wingdings" panose="05000000000000000000" pitchFamily="2" charset="2"/>
              <a:buChar char="ü"/>
            </a:pPr>
            <a:endParaRPr lang="it-IT" sz="2400" b="1" dirty="0" smtClean="0">
              <a:solidFill>
                <a:schemeClr val="bg1">
                  <a:lumMod val="50000"/>
                </a:schemeClr>
              </a:solidFill>
              <a:latin typeface="Garamond" panose="02020404030301010803" pitchFamily="18" charset="0"/>
            </a:endParaRPr>
          </a:p>
          <a:p>
            <a:pPr marL="285750" indent="-285750" algn="just" eaLnBrk="0" fontAlgn="base" hangingPunct="0">
              <a:buFont typeface="Wingdings" panose="05000000000000000000" pitchFamily="2" charset="2"/>
              <a:buChar char="ü"/>
            </a:pPr>
            <a:r>
              <a:rPr lang="it-IT" sz="2400" b="1" dirty="0" smtClean="0">
                <a:solidFill>
                  <a:schemeClr val="bg1">
                    <a:lumMod val="50000"/>
                  </a:schemeClr>
                </a:solidFill>
                <a:latin typeface="Garamond" panose="02020404030301010803" pitchFamily="18" charset="0"/>
              </a:rPr>
              <a:t> </a:t>
            </a:r>
            <a:r>
              <a:rPr lang="it-IT" sz="2400" b="1" dirty="0">
                <a:solidFill>
                  <a:schemeClr val="bg1">
                    <a:lumMod val="50000"/>
                  </a:schemeClr>
                </a:solidFill>
                <a:latin typeface="Garamond" panose="02020404030301010803" pitchFamily="18" charset="0"/>
              </a:rPr>
              <a:t>i beni ceduti devono essere trasportati fuori dal territorio dell’Unione con trasporto a cura o a nome del cedente o a cura e a nome del cessionario non residente. </a:t>
            </a:r>
            <a:r>
              <a:rPr lang="it-IT" sz="2400" b="1" dirty="0" smtClean="0">
                <a:solidFill>
                  <a:schemeClr val="bg1">
                    <a:lumMod val="50000"/>
                  </a:schemeClr>
                </a:solidFill>
                <a:latin typeface="Garamond" panose="02020404030301010803" pitchFamily="18" charset="0"/>
              </a:rPr>
              <a:t>Quindi, </a:t>
            </a:r>
            <a:r>
              <a:rPr lang="it-IT" sz="2400" b="1" dirty="0">
                <a:solidFill>
                  <a:schemeClr val="bg1">
                    <a:lumMod val="50000"/>
                  </a:schemeClr>
                </a:solidFill>
                <a:latin typeface="Garamond" panose="02020404030301010803" pitchFamily="18" charset="0"/>
              </a:rPr>
              <a:t>l’acquirente extra unionale deve effettuare il trasporto o la spedizione dei beni fuori dal territorio unionale entro 90 giorni dalla consegna.</a:t>
            </a:r>
          </a:p>
        </p:txBody>
      </p:sp>
    </p:spTree>
    <p:extLst>
      <p:ext uri="{BB962C8B-B14F-4D97-AF65-F5344CB8AC3E}">
        <p14:creationId xmlns:p14="http://schemas.microsoft.com/office/powerpoint/2010/main" val="12950368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0D38D35D-2F4C-404B-8BE8-8FED6F153696}"/>
              </a:ext>
            </a:extLst>
          </p:cNvPr>
          <p:cNvSpPr txBox="1">
            <a:spLocks noChangeArrowheads="1"/>
          </p:cNvSpPr>
          <p:nvPr/>
        </p:nvSpPr>
        <p:spPr bwMode="auto">
          <a:xfrm>
            <a:off x="1405288" y="1192665"/>
            <a:ext cx="955147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it-IT" altLang="it-IT" sz="28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DICHIARAZIONE E BOLLETTA DI ESPORTAZIONE DEFINITIVA</a:t>
            </a:r>
          </a:p>
          <a:p>
            <a:pPr algn="ctr"/>
            <a:r>
              <a:rPr lang="it-IT" altLang="it-IT" sz="28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Art</a:t>
            </a:r>
            <a:r>
              <a:rPr lang="it-IT" altLang="it-IT" sz="2800" b="1" dirty="0">
                <a:solidFill>
                  <a:srgbClr val="002060"/>
                </a:solidFill>
                <a:latin typeface="Garamond" panose="02020404030301010803" pitchFamily="18" charset="0"/>
                <a:ea typeface="Calibri" panose="020F0502020204030204" pitchFamily="34" charset="0"/>
                <a:cs typeface="Arial" panose="020B0604020202020204" pitchFamily="34" charset="0"/>
              </a:rPr>
              <a:t>. </a:t>
            </a:r>
            <a:r>
              <a:rPr lang="it-IT" altLang="it-IT" sz="28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171 </a:t>
            </a:r>
            <a:r>
              <a:rPr lang="it-IT" altLang="it-IT" sz="2800" b="1" dirty="0">
                <a:solidFill>
                  <a:srgbClr val="002060"/>
                </a:solidFill>
                <a:latin typeface="Garamond" panose="02020404030301010803" pitchFamily="18" charset="0"/>
                <a:ea typeface="Calibri" panose="020F0502020204030204" pitchFamily="34" charset="0"/>
                <a:cs typeface="Arial" panose="020B0604020202020204" pitchFamily="34" charset="0"/>
              </a:rPr>
              <a:t>del DPR n</a:t>
            </a:r>
            <a:r>
              <a:rPr lang="it-IT" altLang="it-IT" sz="28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 </a:t>
            </a:r>
            <a:r>
              <a:rPr lang="it-IT" altLang="it-IT" sz="2800" b="1" dirty="0">
                <a:solidFill>
                  <a:srgbClr val="002060"/>
                </a:solidFill>
                <a:latin typeface="Garamond" panose="02020404030301010803" pitchFamily="18" charset="0"/>
                <a:ea typeface="Calibri" panose="020F0502020204030204" pitchFamily="34" charset="0"/>
                <a:cs typeface="Arial" panose="020B0604020202020204" pitchFamily="34" charset="0"/>
              </a:rPr>
              <a:t>43/1973 - </a:t>
            </a:r>
            <a:r>
              <a:rPr lang="it-IT" altLang="it-IT" sz="28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TULD</a:t>
            </a:r>
            <a:endParaRPr lang="it-IT" altLang="it-IT" sz="28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endParaRPr lang="it-IT" altLang="it-IT"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r>
              <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«La dichiarazione delle merci destinate all’esportazione deve essere fatta per iscritto…………………………………………….»</a:t>
            </a:r>
          </a:p>
          <a:p>
            <a:pPr algn="just"/>
            <a:endPar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r>
              <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          L’articolo del TULD è in corso di riesame.</a:t>
            </a:r>
            <a:r>
              <a:rPr lang="it-IT" dirty="0" smtClean="0"/>
              <a:t> destinate all </a:t>
            </a:r>
            <a:r>
              <a:rPr lang="it-IT" dirty="0"/>
              <a:t>definitiva deve</a:t>
            </a:r>
          </a:p>
          <a:p>
            <a:r>
              <a:rPr lang="it-IT" dirty="0"/>
              <a:t>essere fatta per iscritto</a:t>
            </a:r>
            <a:r>
              <a:rPr lang="it-IT" dirty="0" smtClean="0"/>
              <a:t>.</a:t>
            </a:r>
            <a:r>
              <a:rPr lang="it-IT" dirty="0"/>
              <a:t> La dichiarazione delle merci destinate all'esportazione definitiva deve</a:t>
            </a:r>
          </a:p>
          <a:p>
            <a:r>
              <a:rPr lang="it-IT" dirty="0"/>
              <a:t>essere fatta per </a:t>
            </a:r>
            <a:r>
              <a:rPr lang="it-IT" dirty="0" smtClean="0"/>
              <a:t>iscritto</a:t>
            </a:r>
            <a:endPar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p:txBody>
      </p:sp>
      <p:sp>
        <p:nvSpPr>
          <p:cNvPr id="3" name="Segnaposto data 2">
            <a:extLst>
              <a:ext uri="{FF2B5EF4-FFF2-40B4-BE49-F238E27FC236}">
                <a16:creationId xmlns:a16="http://schemas.microsoft.com/office/drawing/2014/main" xmlns="" id="{8C2706D2-94DF-4470-A20F-35DC80CC4120}"/>
              </a:ext>
            </a:extLst>
          </p:cNvPr>
          <p:cNvSpPr>
            <a:spLocks noGrp="1"/>
          </p:cNvSpPr>
          <p:nvPr>
            <p:ph type="dt" sz="half" idx="10"/>
          </p:nvPr>
        </p:nvSpPr>
        <p:spPr/>
        <p:txBody>
          <a:bodyPr/>
          <a:lstStyle/>
          <a:p>
            <a:r>
              <a:rPr lang="it-IT"/>
              <a:t>28/10/2020</a:t>
            </a:r>
            <a:endParaRPr lang="en-US" dirty="0"/>
          </a:p>
        </p:txBody>
      </p:sp>
      <p:sp>
        <p:nvSpPr>
          <p:cNvPr id="4" name="Segnaposto piè di pagina 3">
            <a:extLst>
              <a:ext uri="{FF2B5EF4-FFF2-40B4-BE49-F238E27FC236}">
                <a16:creationId xmlns:a16="http://schemas.microsoft.com/office/drawing/2014/main" xmlns="" id="{D949895C-91DB-4010-93A4-578037887766}"/>
              </a:ext>
            </a:extLst>
          </p:cNvPr>
          <p:cNvSpPr>
            <a:spLocks noGrp="1"/>
          </p:cNvSpPr>
          <p:nvPr>
            <p:ph type="ftr" sz="quarter" idx="11"/>
          </p:nvPr>
        </p:nvSpPr>
        <p:spPr/>
        <p:txBody>
          <a:bodyPr/>
          <a:lstStyle/>
          <a:p>
            <a:r>
              <a:rPr lang="it-IT" dirty="0">
                <a:latin typeface="Garamond" panose="02020404030301010803" pitchFamily="18" charset="0"/>
              </a:rPr>
              <a:t>AGENZIA DELLE DOGANE E DEI MONOPOLI – LA PROVA DELL’AVVENUTA ESPORTAZIONE</a:t>
            </a:r>
            <a:endParaRPr lang="en-US" dirty="0">
              <a:latin typeface="Garamond" panose="02020404030301010803" pitchFamily="18" charset="0"/>
            </a:endParaRPr>
          </a:p>
        </p:txBody>
      </p:sp>
    </p:spTree>
    <p:extLst>
      <p:ext uri="{BB962C8B-B14F-4D97-AF65-F5344CB8AC3E}">
        <p14:creationId xmlns:p14="http://schemas.microsoft.com/office/powerpoint/2010/main" val="29643710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data 2">
            <a:extLst>
              <a:ext uri="{FF2B5EF4-FFF2-40B4-BE49-F238E27FC236}">
                <a16:creationId xmlns:a16="http://schemas.microsoft.com/office/drawing/2014/main" xmlns="" id="{DE7E4443-8CE0-4157-B067-AE922BDB7C5C}"/>
              </a:ext>
            </a:extLst>
          </p:cNvPr>
          <p:cNvSpPr>
            <a:spLocks noGrp="1"/>
          </p:cNvSpPr>
          <p:nvPr>
            <p:ph type="dt" sz="half" idx="10"/>
          </p:nvPr>
        </p:nvSpPr>
        <p:spPr/>
        <p:txBody>
          <a:bodyPr/>
          <a:lstStyle/>
          <a:p>
            <a:r>
              <a:rPr lang="it-IT" dirty="0"/>
              <a:t>28/10/2020</a:t>
            </a:r>
            <a:endParaRPr lang="en-US" dirty="0"/>
          </a:p>
          <a:p>
            <a:endParaRPr lang="en-US" dirty="0"/>
          </a:p>
        </p:txBody>
      </p:sp>
      <p:sp>
        <p:nvSpPr>
          <p:cNvPr id="4" name="Segnaposto piè di pagina 3">
            <a:extLst>
              <a:ext uri="{FF2B5EF4-FFF2-40B4-BE49-F238E27FC236}">
                <a16:creationId xmlns:a16="http://schemas.microsoft.com/office/drawing/2014/main" xmlns="" id="{295BAE8E-88BC-4C21-90AD-7312580667A5}"/>
              </a:ext>
            </a:extLst>
          </p:cNvPr>
          <p:cNvSpPr>
            <a:spLocks noGrp="1"/>
          </p:cNvSpPr>
          <p:nvPr>
            <p:ph type="ftr" sz="quarter" idx="11"/>
          </p:nvPr>
        </p:nvSpPr>
        <p:spPr/>
        <p:txBody>
          <a:bodyPr/>
          <a:lstStyle/>
          <a:p>
            <a:r>
              <a:rPr lang="it-IT" dirty="0">
                <a:latin typeface="Garamond" panose="02020404030301010803" pitchFamily="18" charset="0"/>
              </a:rPr>
              <a:t>AGENZIA DELLE DOGANE E DEI MONOPOLI – LA PROVA DELL’AVVENUTA ESPORTAZIONE</a:t>
            </a:r>
            <a:endParaRPr lang="en-US" dirty="0">
              <a:latin typeface="Garamond" panose="02020404030301010803" pitchFamily="18" charset="0"/>
            </a:endParaRPr>
          </a:p>
        </p:txBody>
      </p:sp>
      <p:sp>
        <p:nvSpPr>
          <p:cNvPr id="5" name="CasellaDiTesto 4"/>
          <p:cNvSpPr txBox="1"/>
          <p:nvPr/>
        </p:nvSpPr>
        <p:spPr>
          <a:xfrm>
            <a:off x="1087656" y="1315454"/>
            <a:ext cx="9740766" cy="3046988"/>
          </a:xfrm>
          <a:prstGeom prst="rect">
            <a:avLst/>
          </a:prstGeom>
          <a:noFill/>
        </p:spPr>
        <p:txBody>
          <a:bodyPr wrap="square" rtlCol="0">
            <a:spAutoFit/>
          </a:bodyPr>
          <a:lstStyle>
            <a:defPPr>
              <a:defRPr lang="en-US"/>
            </a:defPPr>
            <a:lvl1pPr algn="ctr" eaLnBrk="0" fontAlgn="base" hangingPunct="0">
              <a:defRPr sz="2400" b="1">
                <a:solidFill>
                  <a:schemeClr val="bg1">
                    <a:lumMod val="50000"/>
                  </a:schemeClr>
                </a:solidFill>
                <a:latin typeface="Garamond" panose="02020404030301010803" pitchFamily="18" charset="0"/>
              </a:defRPr>
            </a:lvl1pPr>
          </a:lstStyle>
          <a:p>
            <a:endParaRPr lang="it-IT" dirty="0" smtClean="0"/>
          </a:p>
          <a:p>
            <a:r>
              <a:rPr lang="it-IT" dirty="0" smtClean="0"/>
              <a:t>LA </a:t>
            </a:r>
            <a:r>
              <a:rPr lang="it-IT" dirty="0"/>
              <a:t>PROVA DELL’ESPORTAZIONE </a:t>
            </a:r>
          </a:p>
          <a:p>
            <a:r>
              <a:rPr lang="it-IT" dirty="0"/>
              <a:t>LA DICHIARAZIONE DOGANALE</a:t>
            </a:r>
          </a:p>
          <a:p>
            <a:endParaRPr lang="it-IT" dirty="0"/>
          </a:p>
          <a:p>
            <a:endParaRPr lang="it-IT" dirty="0"/>
          </a:p>
          <a:p>
            <a:pPr algn="just"/>
            <a:r>
              <a:rPr lang="it-IT" dirty="0"/>
              <a:t>Il documento doganale rappresenta la prova dell’esportazione ma non rappresenta la prova dell’effettiva uscita della merce dal territorio unionale. </a:t>
            </a:r>
          </a:p>
        </p:txBody>
      </p:sp>
    </p:spTree>
    <p:extLst>
      <p:ext uri="{BB962C8B-B14F-4D97-AF65-F5344CB8AC3E}">
        <p14:creationId xmlns:p14="http://schemas.microsoft.com/office/powerpoint/2010/main" val="89369752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data 2">
            <a:extLst>
              <a:ext uri="{FF2B5EF4-FFF2-40B4-BE49-F238E27FC236}">
                <a16:creationId xmlns:a16="http://schemas.microsoft.com/office/drawing/2014/main" xmlns="" id="{DE7E4443-8CE0-4157-B067-AE922BDB7C5C}"/>
              </a:ext>
            </a:extLst>
          </p:cNvPr>
          <p:cNvSpPr>
            <a:spLocks noGrp="1"/>
          </p:cNvSpPr>
          <p:nvPr>
            <p:ph type="dt" sz="half" idx="10"/>
          </p:nvPr>
        </p:nvSpPr>
        <p:spPr/>
        <p:txBody>
          <a:bodyPr/>
          <a:lstStyle/>
          <a:p>
            <a:r>
              <a:rPr lang="it-IT" dirty="0"/>
              <a:t>28/10/2020</a:t>
            </a:r>
            <a:endParaRPr lang="en-US" dirty="0"/>
          </a:p>
          <a:p>
            <a:endParaRPr lang="en-US" dirty="0"/>
          </a:p>
        </p:txBody>
      </p:sp>
      <p:sp>
        <p:nvSpPr>
          <p:cNvPr id="4" name="Segnaposto piè di pagina 3">
            <a:extLst>
              <a:ext uri="{FF2B5EF4-FFF2-40B4-BE49-F238E27FC236}">
                <a16:creationId xmlns:a16="http://schemas.microsoft.com/office/drawing/2014/main" xmlns="" id="{295BAE8E-88BC-4C21-90AD-7312580667A5}"/>
              </a:ext>
            </a:extLst>
          </p:cNvPr>
          <p:cNvSpPr>
            <a:spLocks noGrp="1"/>
          </p:cNvSpPr>
          <p:nvPr>
            <p:ph type="ftr" sz="quarter" idx="11"/>
          </p:nvPr>
        </p:nvSpPr>
        <p:spPr/>
        <p:txBody>
          <a:bodyPr/>
          <a:lstStyle/>
          <a:p>
            <a:r>
              <a:rPr lang="it-IT" dirty="0">
                <a:latin typeface="Garamond" panose="02020404030301010803" pitchFamily="18" charset="0"/>
              </a:rPr>
              <a:t>AGENZIA DELLE DOGANE E DEI MONOPOLI – LA PROVA DELL’AVVENUTA ESPORTAZIONE</a:t>
            </a:r>
            <a:endParaRPr lang="en-US" dirty="0">
              <a:latin typeface="Garamond" panose="02020404030301010803" pitchFamily="18" charset="0"/>
            </a:endParaRPr>
          </a:p>
        </p:txBody>
      </p:sp>
      <p:sp>
        <p:nvSpPr>
          <p:cNvPr id="5" name="CasellaDiTesto 4"/>
          <p:cNvSpPr txBox="1"/>
          <p:nvPr/>
        </p:nvSpPr>
        <p:spPr>
          <a:xfrm>
            <a:off x="1482292" y="1315454"/>
            <a:ext cx="9346130" cy="3046988"/>
          </a:xfrm>
          <a:prstGeom prst="rect">
            <a:avLst/>
          </a:prstGeom>
          <a:noFill/>
        </p:spPr>
        <p:txBody>
          <a:bodyPr wrap="square" rtlCol="0">
            <a:spAutoFit/>
          </a:bodyPr>
          <a:lstStyle>
            <a:defPPr>
              <a:defRPr lang="en-US"/>
            </a:defPPr>
            <a:lvl1pPr algn="ctr" eaLnBrk="0" fontAlgn="base" hangingPunct="0">
              <a:defRPr sz="2400" b="1">
                <a:solidFill>
                  <a:schemeClr val="bg1">
                    <a:lumMod val="50000"/>
                  </a:schemeClr>
                </a:solidFill>
                <a:latin typeface="Garamond" panose="02020404030301010803" pitchFamily="18" charset="0"/>
              </a:defRPr>
            </a:lvl1pPr>
          </a:lstStyle>
          <a:p>
            <a:endParaRPr lang="it-IT" dirty="0" smtClean="0"/>
          </a:p>
          <a:p>
            <a:r>
              <a:rPr lang="it-IT" dirty="0" smtClean="0"/>
              <a:t>LA </a:t>
            </a:r>
            <a:r>
              <a:rPr lang="it-IT" dirty="0"/>
              <a:t>PROVA DELL’ESPORTAZIONE </a:t>
            </a:r>
          </a:p>
          <a:p>
            <a:r>
              <a:rPr lang="it-IT" dirty="0" smtClean="0"/>
              <a:t>IL VISTO USCIRE</a:t>
            </a:r>
          </a:p>
          <a:p>
            <a:endParaRPr lang="it-IT" dirty="0"/>
          </a:p>
          <a:p>
            <a:endParaRPr lang="it-IT" dirty="0"/>
          </a:p>
          <a:p>
            <a:pPr algn="just"/>
            <a:r>
              <a:rPr lang="it-IT" dirty="0" smtClean="0"/>
              <a:t>Il “</a:t>
            </a:r>
            <a:r>
              <a:rPr lang="it-IT" i="1" dirty="0" smtClean="0"/>
              <a:t>Visto </a:t>
            </a:r>
            <a:r>
              <a:rPr lang="it-IT" i="1" dirty="0"/>
              <a:t>uscire”</a:t>
            </a:r>
            <a:r>
              <a:rPr lang="it-IT" dirty="0"/>
              <a:t>, apposto dall’Autorità doganale al momento dell’effettiva uscita della merce, costituisce la prova necessaria per l’utilizzo in fattura del titolo di non imponibilità. </a:t>
            </a:r>
          </a:p>
        </p:txBody>
      </p:sp>
    </p:spTree>
    <p:extLst>
      <p:ext uri="{BB962C8B-B14F-4D97-AF65-F5344CB8AC3E}">
        <p14:creationId xmlns:p14="http://schemas.microsoft.com/office/powerpoint/2010/main" val="144584627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data 2">
            <a:extLst>
              <a:ext uri="{FF2B5EF4-FFF2-40B4-BE49-F238E27FC236}">
                <a16:creationId xmlns:a16="http://schemas.microsoft.com/office/drawing/2014/main" xmlns="" id="{DE7E4443-8CE0-4157-B067-AE922BDB7C5C}"/>
              </a:ext>
            </a:extLst>
          </p:cNvPr>
          <p:cNvSpPr>
            <a:spLocks noGrp="1"/>
          </p:cNvSpPr>
          <p:nvPr>
            <p:ph type="dt" sz="half" idx="10"/>
          </p:nvPr>
        </p:nvSpPr>
        <p:spPr/>
        <p:txBody>
          <a:bodyPr/>
          <a:lstStyle/>
          <a:p>
            <a:r>
              <a:rPr lang="it-IT" dirty="0"/>
              <a:t>28/10/2020</a:t>
            </a:r>
            <a:endParaRPr lang="en-US" dirty="0"/>
          </a:p>
          <a:p>
            <a:endParaRPr lang="en-US" dirty="0"/>
          </a:p>
        </p:txBody>
      </p:sp>
      <p:sp>
        <p:nvSpPr>
          <p:cNvPr id="4" name="Segnaposto piè di pagina 3">
            <a:extLst>
              <a:ext uri="{FF2B5EF4-FFF2-40B4-BE49-F238E27FC236}">
                <a16:creationId xmlns:a16="http://schemas.microsoft.com/office/drawing/2014/main" xmlns="" id="{295BAE8E-88BC-4C21-90AD-7312580667A5}"/>
              </a:ext>
            </a:extLst>
          </p:cNvPr>
          <p:cNvSpPr>
            <a:spLocks noGrp="1"/>
          </p:cNvSpPr>
          <p:nvPr>
            <p:ph type="ftr" sz="quarter" idx="11"/>
          </p:nvPr>
        </p:nvSpPr>
        <p:spPr/>
        <p:txBody>
          <a:bodyPr/>
          <a:lstStyle/>
          <a:p>
            <a:r>
              <a:rPr lang="it-IT" dirty="0">
                <a:latin typeface="Garamond" panose="02020404030301010803" pitchFamily="18" charset="0"/>
              </a:rPr>
              <a:t>AGENZIA DELLE DOGANE E DEI MONOPOLI – LA PROVA DELL’AVVENUTA ESPORTAZIONE</a:t>
            </a:r>
            <a:endParaRPr lang="en-US" dirty="0">
              <a:latin typeface="Garamond" panose="02020404030301010803" pitchFamily="18" charset="0"/>
            </a:endParaRPr>
          </a:p>
        </p:txBody>
      </p:sp>
      <p:sp>
        <p:nvSpPr>
          <p:cNvPr id="5" name="CasellaDiTesto 4"/>
          <p:cNvSpPr txBox="1"/>
          <p:nvPr/>
        </p:nvSpPr>
        <p:spPr>
          <a:xfrm>
            <a:off x="1434164" y="1315454"/>
            <a:ext cx="9394257" cy="2308324"/>
          </a:xfrm>
          <a:prstGeom prst="rect">
            <a:avLst/>
          </a:prstGeom>
          <a:noFill/>
        </p:spPr>
        <p:txBody>
          <a:bodyPr wrap="square" rtlCol="0">
            <a:spAutoFit/>
          </a:bodyPr>
          <a:lstStyle>
            <a:defPPr>
              <a:defRPr lang="en-US"/>
            </a:defPPr>
            <a:lvl1pPr algn="ctr" eaLnBrk="0" fontAlgn="base" hangingPunct="0">
              <a:defRPr sz="2400" b="1">
                <a:solidFill>
                  <a:schemeClr val="bg1">
                    <a:lumMod val="50000"/>
                  </a:schemeClr>
                </a:solidFill>
                <a:latin typeface="Garamond" panose="02020404030301010803" pitchFamily="18" charset="0"/>
              </a:defRPr>
            </a:lvl1pPr>
          </a:lstStyle>
          <a:p>
            <a:endParaRPr lang="it-IT" dirty="0" smtClean="0"/>
          </a:p>
          <a:p>
            <a:pPr algn="just"/>
            <a:endParaRPr lang="it-IT" dirty="0" smtClean="0"/>
          </a:p>
          <a:p>
            <a:pPr algn="just"/>
            <a:endParaRPr lang="it-IT" dirty="0"/>
          </a:p>
          <a:p>
            <a:pPr algn="just"/>
            <a:endParaRPr lang="it-IT" dirty="0" smtClean="0"/>
          </a:p>
          <a:p>
            <a:pPr algn="just"/>
            <a:r>
              <a:rPr lang="it-IT" dirty="0" smtClean="0"/>
              <a:t>Particolare </a:t>
            </a:r>
            <a:r>
              <a:rPr lang="it-IT" dirty="0"/>
              <a:t>è la procedura di esportazione delle navi da diporto e la prova dell’uscita dal territorio doganale dell’Unione.</a:t>
            </a:r>
          </a:p>
        </p:txBody>
      </p:sp>
    </p:spTree>
    <p:extLst>
      <p:ext uri="{BB962C8B-B14F-4D97-AF65-F5344CB8AC3E}">
        <p14:creationId xmlns:p14="http://schemas.microsoft.com/office/powerpoint/2010/main" val="161144602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data 2">
            <a:extLst>
              <a:ext uri="{FF2B5EF4-FFF2-40B4-BE49-F238E27FC236}">
                <a16:creationId xmlns:a16="http://schemas.microsoft.com/office/drawing/2014/main" xmlns="" id="{DE7E4443-8CE0-4157-B067-AE922BDB7C5C}"/>
              </a:ext>
            </a:extLst>
          </p:cNvPr>
          <p:cNvSpPr>
            <a:spLocks noGrp="1"/>
          </p:cNvSpPr>
          <p:nvPr>
            <p:ph type="dt" sz="half" idx="10"/>
          </p:nvPr>
        </p:nvSpPr>
        <p:spPr/>
        <p:txBody>
          <a:bodyPr/>
          <a:lstStyle/>
          <a:p>
            <a:r>
              <a:rPr lang="it-IT" dirty="0"/>
              <a:t>28/10/2020</a:t>
            </a:r>
            <a:endParaRPr lang="en-US" dirty="0"/>
          </a:p>
          <a:p>
            <a:endParaRPr lang="en-US" dirty="0"/>
          </a:p>
        </p:txBody>
      </p:sp>
      <p:sp>
        <p:nvSpPr>
          <p:cNvPr id="4" name="Segnaposto piè di pagina 3">
            <a:extLst>
              <a:ext uri="{FF2B5EF4-FFF2-40B4-BE49-F238E27FC236}">
                <a16:creationId xmlns:a16="http://schemas.microsoft.com/office/drawing/2014/main" xmlns="" id="{295BAE8E-88BC-4C21-90AD-7312580667A5}"/>
              </a:ext>
            </a:extLst>
          </p:cNvPr>
          <p:cNvSpPr>
            <a:spLocks noGrp="1"/>
          </p:cNvSpPr>
          <p:nvPr>
            <p:ph type="ftr" sz="quarter" idx="11"/>
          </p:nvPr>
        </p:nvSpPr>
        <p:spPr/>
        <p:txBody>
          <a:bodyPr/>
          <a:lstStyle/>
          <a:p>
            <a:r>
              <a:rPr lang="it-IT" dirty="0">
                <a:latin typeface="Garamond" panose="02020404030301010803" pitchFamily="18" charset="0"/>
              </a:rPr>
              <a:t>AGENZIA DELLE DOGANE E DEI MONOPOLI – LA PROVA DELL’AVVENUTA ESPORTAZIONE</a:t>
            </a:r>
            <a:endParaRPr lang="en-US" dirty="0">
              <a:latin typeface="Garamond" panose="02020404030301010803" pitchFamily="18" charset="0"/>
            </a:endParaRPr>
          </a:p>
        </p:txBody>
      </p:sp>
      <p:sp>
        <p:nvSpPr>
          <p:cNvPr id="5" name="CasellaDiTesto 4"/>
          <p:cNvSpPr txBox="1"/>
          <p:nvPr/>
        </p:nvSpPr>
        <p:spPr>
          <a:xfrm>
            <a:off x="1453416" y="1315454"/>
            <a:ext cx="9375006" cy="3785652"/>
          </a:xfrm>
          <a:prstGeom prst="rect">
            <a:avLst/>
          </a:prstGeom>
          <a:noFill/>
        </p:spPr>
        <p:txBody>
          <a:bodyPr wrap="square" rtlCol="0">
            <a:spAutoFit/>
          </a:bodyPr>
          <a:lstStyle>
            <a:defPPr>
              <a:defRPr lang="en-US"/>
            </a:defPPr>
            <a:lvl1pPr algn="ctr" eaLnBrk="0" fontAlgn="base" hangingPunct="0">
              <a:defRPr sz="2400" b="1">
                <a:solidFill>
                  <a:schemeClr val="bg1">
                    <a:lumMod val="50000"/>
                  </a:schemeClr>
                </a:solidFill>
                <a:latin typeface="Garamond" panose="02020404030301010803" pitchFamily="18" charset="0"/>
              </a:defRPr>
            </a:lvl1pPr>
          </a:lstStyle>
          <a:p>
            <a:endParaRPr lang="it-IT" dirty="0" smtClean="0"/>
          </a:p>
          <a:p>
            <a:r>
              <a:rPr lang="it-IT" dirty="0" smtClean="0"/>
              <a:t>CIRCOLARE N.14/D DEL 12/05/2016 (Prot. n. 52100)</a:t>
            </a:r>
          </a:p>
          <a:p>
            <a:r>
              <a:rPr lang="it-IT" dirty="0" smtClean="0"/>
              <a:t>(Esportazione delle navi da diporto – Prova dell’uscita dal territorio doganale dell’Unione)</a:t>
            </a:r>
          </a:p>
          <a:p>
            <a:pPr algn="just"/>
            <a:endParaRPr lang="it-IT" dirty="0" smtClean="0"/>
          </a:p>
          <a:p>
            <a:pPr algn="just"/>
            <a:r>
              <a:rPr lang="it-IT" dirty="0"/>
              <a:t>L</a:t>
            </a:r>
            <a:r>
              <a:rPr lang="it-IT" dirty="0" smtClean="0"/>
              <a:t>’Agenzia </a:t>
            </a:r>
            <a:r>
              <a:rPr lang="it-IT" dirty="0"/>
              <a:t>delle Dogane e dei Monopoli – Direzione Centrale Legislazione Procedure doganali – Ufficio regimi doganali e traffici di confine, </a:t>
            </a:r>
            <a:r>
              <a:rPr lang="it-IT" dirty="0" smtClean="0"/>
              <a:t>con questa circolare, ha voluto uniformare </a:t>
            </a:r>
            <a:r>
              <a:rPr lang="it-IT" dirty="0"/>
              <a:t>le procedure su tutto il territorio nazionale, </a:t>
            </a:r>
            <a:r>
              <a:rPr lang="it-IT" dirty="0" smtClean="0"/>
              <a:t>fornendo </a:t>
            </a:r>
            <a:r>
              <a:rPr lang="it-IT" dirty="0"/>
              <a:t>modalità alternative per provare l’uscita delle unità da diporto.</a:t>
            </a:r>
          </a:p>
        </p:txBody>
      </p:sp>
    </p:spTree>
    <p:extLst>
      <p:ext uri="{BB962C8B-B14F-4D97-AF65-F5344CB8AC3E}">
        <p14:creationId xmlns:p14="http://schemas.microsoft.com/office/powerpoint/2010/main" val="279648225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data 2">
            <a:extLst>
              <a:ext uri="{FF2B5EF4-FFF2-40B4-BE49-F238E27FC236}">
                <a16:creationId xmlns:a16="http://schemas.microsoft.com/office/drawing/2014/main" xmlns="" id="{DE7E4443-8CE0-4157-B067-AE922BDB7C5C}"/>
              </a:ext>
            </a:extLst>
          </p:cNvPr>
          <p:cNvSpPr>
            <a:spLocks noGrp="1"/>
          </p:cNvSpPr>
          <p:nvPr>
            <p:ph type="dt" sz="half" idx="10"/>
          </p:nvPr>
        </p:nvSpPr>
        <p:spPr/>
        <p:txBody>
          <a:bodyPr/>
          <a:lstStyle/>
          <a:p>
            <a:r>
              <a:rPr lang="it-IT" dirty="0"/>
              <a:t>28/10/2020</a:t>
            </a:r>
            <a:endParaRPr lang="en-US" dirty="0"/>
          </a:p>
          <a:p>
            <a:endParaRPr lang="en-US" dirty="0"/>
          </a:p>
        </p:txBody>
      </p:sp>
      <p:sp>
        <p:nvSpPr>
          <p:cNvPr id="4" name="Segnaposto piè di pagina 3">
            <a:extLst>
              <a:ext uri="{FF2B5EF4-FFF2-40B4-BE49-F238E27FC236}">
                <a16:creationId xmlns:a16="http://schemas.microsoft.com/office/drawing/2014/main" xmlns="" id="{295BAE8E-88BC-4C21-90AD-7312580667A5}"/>
              </a:ext>
            </a:extLst>
          </p:cNvPr>
          <p:cNvSpPr>
            <a:spLocks noGrp="1"/>
          </p:cNvSpPr>
          <p:nvPr>
            <p:ph type="ftr" sz="quarter" idx="11"/>
          </p:nvPr>
        </p:nvSpPr>
        <p:spPr/>
        <p:txBody>
          <a:bodyPr/>
          <a:lstStyle/>
          <a:p>
            <a:r>
              <a:rPr lang="it-IT" dirty="0">
                <a:latin typeface="Garamond" panose="02020404030301010803" pitchFamily="18" charset="0"/>
              </a:rPr>
              <a:t>AGENZIA DELLE DOGANE E DEI MONOPOLI – LA PROVA DELL’AVVENUTA ESPORTAZIONE</a:t>
            </a:r>
            <a:endParaRPr lang="en-US" dirty="0">
              <a:latin typeface="Garamond" panose="02020404030301010803" pitchFamily="18" charset="0"/>
            </a:endParaRPr>
          </a:p>
        </p:txBody>
      </p:sp>
      <p:sp>
        <p:nvSpPr>
          <p:cNvPr id="5" name="CasellaDiTesto 4"/>
          <p:cNvSpPr txBox="1"/>
          <p:nvPr/>
        </p:nvSpPr>
        <p:spPr>
          <a:xfrm>
            <a:off x="1318662" y="1315454"/>
            <a:ext cx="9509760" cy="3416320"/>
          </a:xfrm>
          <a:prstGeom prst="rect">
            <a:avLst/>
          </a:prstGeom>
          <a:noFill/>
        </p:spPr>
        <p:txBody>
          <a:bodyPr wrap="square" rtlCol="0">
            <a:spAutoFit/>
          </a:bodyPr>
          <a:lstStyle>
            <a:defPPr>
              <a:defRPr lang="en-US"/>
            </a:defPPr>
            <a:lvl1pPr algn="ctr" eaLnBrk="0" fontAlgn="base" hangingPunct="0">
              <a:defRPr sz="2400" b="1">
                <a:solidFill>
                  <a:schemeClr val="bg1">
                    <a:lumMod val="50000"/>
                  </a:schemeClr>
                </a:solidFill>
                <a:latin typeface="Garamond" panose="02020404030301010803" pitchFamily="18" charset="0"/>
              </a:defRPr>
            </a:lvl1pPr>
          </a:lstStyle>
          <a:p>
            <a:endParaRPr lang="it-IT" dirty="0" smtClean="0"/>
          </a:p>
          <a:p>
            <a:r>
              <a:rPr lang="it-IT" dirty="0"/>
              <a:t>CIRCOLARE N.14/D DEL 12/05/2016 (Prot. n. 52100)</a:t>
            </a:r>
          </a:p>
          <a:p>
            <a:r>
              <a:rPr lang="it-IT" dirty="0"/>
              <a:t>(Esportazione delle navi da diporto – Prova dell’uscita dal territorio doganale dell’Unione</a:t>
            </a:r>
            <a:r>
              <a:rPr lang="it-IT" dirty="0" smtClean="0"/>
              <a:t>)</a:t>
            </a:r>
          </a:p>
          <a:p>
            <a:endParaRPr lang="it-IT" dirty="0"/>
          </a:p>
          <a:p>
            <a:r>
              <a:rPr lang="it-IT" dirty="0" smtClean="0"/>
              <a:t>MODALITA’ ALTERNATIVE</a:t>
            </a:r>
          </a:p>
          <a:p>
            <a:pPr algn="just"/>
            <a:r>
              <a:rPr lang="it-IT" dirty="0"/>
              <a:t>In tale contesto, l’uscita effettiva dal territorio unionale delle unità da diporto entro 90 giorni dalla data della dichiarazione doganale di esportazione deve seguire le seguenti modalità </a:t>
            </a:r>
            <a:r>
              <a:rPr lang="it-IT" dirty="0" smtClean="0"/>
              <a:t>alternative</a:t>
            </a:r>
            <a:r>
              <a:rPr lang="it-IT" dirty="0"/>
              <a:t>.</a:t>
            </a:r>
          </a:p>
        </p:txBody>
      </p:sp>
    </p:spTree>
    <p:extLst>
      <p:ext uri="{BB962C8B-B14F-4D97-AF65-F5344CB8AC3E}">
        <p14:creationId xmlns:p14="http://schemas.microsoft.com/office/powerpoint/2010/main" val="402185152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data 2">
            <a:extLst>
              <a:ext uri="{FF2B5EF4-FFF2-40B4-BE49-F238E27FC236}">
                <a16:creationId xmlns:a16="http://schemas.microsoft.com/office/drawing/2014/main" xmlns="" id="{DE7E4443-8CE0-4157-B067-AE922BDB7C5C}"/>
              </a:ext>
            </a:extLst>
          </p:cNvPr>
          <p:cNvSpPr>
            <a:spLocks noGrp="1"/>
          </p:cNvSpPr>
          <p:nvPr>
            <p:ph type="dt" sz="half" idx="10"/>
          </p:nvPr>
        </p:nvSpPr>
        <p:spPr/>
        <p:txBody>
          <a:bodyPr/>
          <a:lstStyle/>
          <a:p>
            <a:r>
              <a:rPr lang="it-IT" dirty="0"/>
              <a:t>28/10/2020</a:t>
            </a:r>
            <a:endParaRPr lang="en-US" dirty="0"/>
          </a:p>
          <a:p>
            <a:endParaRPr lang="en-US" dirty="0"/>
          </a:p>
        </p:txBody>
      </p:sp>
      <p:sp>
        <p:nvSpPr>
          <p:cNvPr id="4" name="Segnaposto piè di pagina 3">
            <a:extLst>
              <a:ext uri="{FF2B5EF4-FFF2-40B4-BE49-F238E27FC236}">
                <a16:creationId xmlns:a16="http://schemas.microsoft.com/office/drawing/2014/main" xmlns="" id="{295BAE8E-88BC-4C21-90AD-7312580667A5}"/>
              </a:ext>
            </a:extLst>
          </p:cNvPr>
          <p:cNvSpPr>
            <a:spLocks noGrp="1"/>
          </p:cNvSpPr>
          <p:nvPr>
            <p:ph type="ftr" sz="quarter" idx="11"/>
          </p:nvPr>
        </p:nvSpPr>
        <p:spPr/>
        <p:txBody>
          <a:bodyPr/>
          <a:lstStyle/>
          <a:p>
            <a:r>
              <a:rPr lang="it-IT" dirty="0">
                <a:latin typeface="Garamond" panose="02020404030301010803" pitchFamily="18" charset="0"/>
              </a:rPr>
              <a:t>AGENZIA DELLE DOGANE E DEI MONOPOLI – LA PROVA DELL’AVVENUTA ESPORTAZIONE</a:t>
            </a:r>
            <a:endParaRPr lang="en-US" dirty="0">
              <a:latin typeface="Garamond" panose="02020404030301010803" pitchFamily="18" charset="0"/>
            </a:endParaRPr>
          </a:p>
        </p:txBody>
      </p:sp>
      <p:sp>
        <p:nvSpPr>
          <p:cNvPr id="5" name="CasellaDiTesto 4"/>
          <p:cNvSpPr txBox="1"/>
          <p:nvPr/>
        </p:nvSpPr>
        <p:spPr>
          <a:xfrm>
            <a:off x="1414914" y="1315454"/>
            <a:ext cx="9413507" cy="4893647"/>
          </a:xfrm>
          <a:prstGeom prst="rect">
            <a:avLst/>
          </a:prstGeom>
          <a:noFill/>
        </p:spPr>
        <p:txBody>
          <a:bodyPr wrap="square" rtlCol="0">
            <a:spAutoFit/>
          </a:bodyPr>
          <a:lstStyle>
            <a:defPPr>
              <a:defRPr lang="en-US"/>
            </a:defPPr>
            <a:lvl1pPr algn="ctr" eaLnBrk="0" fontAlgn="base" hangingPunct="0">
              <a:defRPr sz="2400" b="1">
                <a:solidFill>
                  <a:schemeClr val="bg1">
                    <a:lumMod val="50000"/>
                  </a:schemeClr>
                </a:solidFill>
                <a:latin typeface="Garamond" panose="02020404030301010803" pitchFamily="18" charset="0"/>
              </a:defRPr>
            </a:lvl1pPr>
          </a:lstStyle>
          <a:p>
            <a:r>
              <a:rPr lang="it-IT" dirty="0"/>
              <a:t>CIRCOLARE N.14/D DEL 12/05/2016 (Prot. n. 52100)</a:t>
            </a:r>
          </a:p>
          <a:p>
            <a:r>
              <a:rPr lang="it-IT" dirty="0"/>
              <a:t>(Esportazione delle navi da diporto – Prova dell’uscita dal territorio doganale dell’Unione)</a:t>
            </a:r>
          </a:p>
          <a:p>
            <a:r>
              <a:rPr lang="it-IT" dirty="0" smtClean="0"/>
              <a:t>MODALITA’ ALTERNATIVE</a:t>
            </a:r>
          </a:p>
          <a:p>
            <a:endParaRPr lang="it-IT" dirty="0" smtClean="0"/>
          </a:p>
          <a:p>
            <a:pPr marL="342900" lvl="0" indent="-342900" algn="just">
              <a:buFont typeface="Wingdings" panose="05000000000000000000" pitchFamily="2" charset="2"/>
              <a:buChar char="Ø"/>
            </a:pPr>
            <a:r>
              <a:rPr lang="it-IT" dirty="0" smtClean="0"/>
              <a:t>dichiarazione </a:t>
            </a:r>
            <a:r>
              <a:rPr lang="it-IT" dirty="0"/>
              <a:t>resa dall’armatore o dal comandante dell’unità da diporto di aver raggiunto le acque internazionali e quindi di aver oltrepassato il limite delle dodici miglia che delinea il territorio doganale dell’Unione Europea, accompagnata dalla rilevazione satellitare della posizione dell’unità in acque internazionali, fornendo attraverso il sistema A.I.S. (</a:t>
            </a:r>
            <a:r>
              <a:rPr lang="it-IT" dirty="0" err="1"/>
              <a:t>Automatic</a:t>
            </a:r>
            <a:r>
              <a:rPr lang="it-IT" dirty="0"/>
              <a:t> </a:t>
            </a:r>
            <a:r>
              <a:rPr lang="it-IT" dirty="0" err="1"/>
              <a:t>Identification</a:t>
            </a:r>
            <a:r>
              <a:rPr lang="it-IT" dirty="0"/>
              <a:t> System) per le unità da diporto che ne sono provviste per legge o che lo abbiano in </a:t>
            </a:r>
            <a:r>
              <a:rPr lang="it-IT" dirty="0" smtClean="0"/>
              <a:t>dotazione;</a:t>
            </a:r>
            <a:endParaRPr lang="it-IT" dirty="0"/>
          </a:p>
        </p:txBody>
      </p:sp>
    </p:spTree>
    <p:extLst>
      <p:ext uri="{BB962C8B-B14F-4D97-AF65-F5344CB8AC3E}">
        <p14:creationId xmlns:p14="http://schemas.microsoft.com/office/powerpoint/2010/main" val="126419194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data 2">
            <a:extLst>
              <a:ext uri="{FF2B5EF4-FFF2-40B4-BE49-F238E27FC236}">
                <a16:creationId xmlns:a16="http://schemas.microsoft.com/office/drawing/2014/main" xmlns="" id="{DE7E4443-8CE0-4157-B067-AE922BDB7C5C}"/>
              </a:ext>
            </a:extLst>
          </p:cNvPr>
          <p:cNvSpPr>
            <a:spLocks noGrp="1"/>
          </p:cNvSpPr>
          <p:nvPr>
            <p:ph type="dt" sz="half" idx="10"/>
          </p:nvPr>
        </p:nvSpPr>
        <p:spPr/>
        <p:txBody>
          <a:bodyPr/>
          <a:lstStyle/>
          <a:p>
            <a:r>
              <a:rPr lang="it-IT" dirty="0"/>
              <a:t>28/10/2020</a:t>
            </a:r>
            <a:endParaRPr lang="en-US" dirty="0"/>
          </a:p>
          <a:p>
            <a:endParaRPr lang="en-US" dirty="0"/>
          </a:p>
        </p:txBody>
      </p:sp>
      <p:sp>
        <p:nvSpPr>
          <p:cNvPr id="4" name="Segnaposto piè di pagina 3">
            <a:extLst>
              <a:ext uri="{FF2B5EF4-FFF2-40B4-BE49-F238E27FC236}">
                <a16:creationId xmlns:a16="http://schemas.microsoft.com/office/drawing/2014/main" xmlns="" id="{295BAE8E-88BC-4C21-90AD-7312580667A5}"/>
              </a:ext>
            </a:extLst>
          </p:cNvPr>
          <p:cNvSpPr>
            <a:spLocks noGrp="1"/>
          </p:cNvSpPr>
          <p:nvPr>
            <p:ph type="ftr" sz="quarter" idx="11"/>
          </p:nvPr>
        </p:nvSpPr>
        <p:spPr/>
        <p:txBody>
          <a:bodyPr/>
          <a:lstStyle/>
          <a:p>
            <a:r>
              <a:rPr lang="it-IT" dirty="0">
                <a:latin typeface="Garamond" panose="02020404030301010803" pitchFamily="18" charset="0"/>
              </a:rPr>
              <a:t>AGENZIA DELLE DOGANE E DEI MONOPOLI – LA PROVA DELL’AVVENUTA ESPORTAZIONE</a:t>
            </a:r>
            <a:endParaRPr lang="en-US" dirty="0">
              <a:latin typeface="Garamond" panose="02020404030301010803" pitchFamily="18" charset="0"/>
            </a:endParaRPr>
          </a:p>
        </p:txBody>
      </p:sp>
      <p:sp>
        <p:nvSpPr>
          <p:cNvPr id="5" name="CasellaDiTesto 4"/>
          <p:cNvSpPr txBox="1"/>
          <p:nvPr/>
        </p:nvSpPr>
        <p:spPr>
          <a:xfrm>
            <a:off x="1607420" y="1315454"/>
            <a:ext cx="9221002" cy="3785652"/>
          </a:xfrm>
          <a:prstGeom prst="rect">
            <a:avLst/>
          </a:prstGeom>
          <a:noFill/>
        </p:spPr>
        <p:txBody>
          <a:bodyPr wrap="square" rtlCol="0">
            <a:spAutoFit/>
          </a:bodyPr>
          <a:lstStyle>
            <a:defPPr>
              <a:defRPr lang="en-US"/>
            </a:defPPr>
            <a:lvl1pPr algn="ctr" eaLnBrk="0" fontAlgn="base" hangingPunct="0">
              <a:defRPr sz="2400" b="1">
                <a:solidFill>
                  <a:schemeClr val="bg1">
                    <a:lumMod val="50000"/>
                  </a:schemeClr>
                </a:solidFill>
                <a:latin typeface="Garamond" panose="02020404030301010803" pitchFamily="18" charset="0"/>
              </a:defRPr>
            </a:lvl1pPr>
          </a:lstStyle>
          <a:p>
            <a:r>
              <a:rPr lang="it-IT" dirty="0"/>
              <a:t>CIRCOLARE N.14/D DEL 12/05/2016 (Prot. n. 52100)</a:t>
            </a:r>
          </a:p>
          <a:p>
            <a:r>
              <a:rPr lang="it-IT" dirty="0"/>
              <a:t>(Esportazione delle navi da diporto – Prova dell’uscita dal territorio doganale dell’Unione)</a:t>
            </a:r>
          </a:p>
          <a:p>
            <a:endParaRPr lang="it-IT" dirty="0" smtClean="0"/>
          </a:p>
          <a:p>
            <a:r>
              <a:rPr lang="it-IT" dirty="0" smtClean="0"/>
              <a:t>MODALITA’ ALTERNATIVE</a:t>
            </a:r>
          </a:p>
          <a:p>
            <a:endParaRPr lang="it-IT" dirty="0" smtClean="0"/>
          </a:p>
          <a:p>
            <a:pPr marL="342900" lvl="0" indent="-342900" algn="just">
              <a:buFont typeface="Wingdings" panose="05000000000000000000" pitchFamily="2" charset="2"/>
              <a:buChar char="Ø"/>
            </a:pPr>
            <a:r>
              <a:rPr lang="it-IT" dirty="0" smtClean="0"/>
              <a:t>Il </a:t>
            </a:r>
            <a:r>
              <a:rPr lang="it-IT" dirty="0"/>
              <a:t>dichiarante/esportatore deve fornire all’Ufficio doganale competente la documentazione comprovante l’arrivo dell’unità in un porto extra unionale.</a:t>
            </a:r>
          </a:p>
          <a:p>
            <a:pPr marL="342900" lvl="0" indent="-342900" algn="just">
              <a:buFont typeface="Wingdings" panose="05000000000000000000" pitchFamily="2" charset="2"/>
              <a:buChar char="Ø"/>
            </a:pPr>
            <a:endParaRPr lang="it-IT" dirty="0"/>
          </a:p>
        </p:txBody>
      </p:sp>
    </p:spTree>
    <p:extLst>
      <p:ext uri="{BB962C8B-B14F-4D97-AF65-F5344CB8AC3E}">
        <p14:creationId xmlns:p14="http://schemas.microsoft.com/office/powerpoint/2010/main" val="61278297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Risultati immagini per grazie per l'attenzione">
            <a:extLst>
              <a:ext uri="{FF2B5EF4-FFF2-40B4-BE49-F238E27FC236}">
                <a16:creationId xmlns:a16="http://schemas.microsoft.com/office/drawing/2014/main" xmlns="" id="{27EE10E4-C2B3-4109-B4B0-B19E3AE0AE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06848" y="535357"/>
            <a:ext cx="6248400" cy="4681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egnaposto data 2">
            <a:extLst>
              <a:ext uri="{FF2B5EF4-FFF2-40B4-BE49-F238E27FC236}">
                <a16:creationId xmlns:a16="http://schemas.microsoft.com/office/drawing/2014/main" xmlns="" id="{1B159D02-D9CD-45A3-972E-517A2E0638C1}"/>
              </a:ext>
            </a:extLst>
          </p:cNvPr>
          <p:cNvSpPr>
            <a:spLocks noGrp="1"/>
          </p:cNvSpPr>
          <p:nvPr>
            <p:ph type="dt" sz="half" idx="10"/>
          </p:nvPr>
        </p:nvSpPr>
        <p:spPr/>
        <p:txBody>
          <a:bodyPr/>
          <a:lstStyle/>
          <a:p>
            <a:r>
              <a:rPr lang="it-IT" dirty="0"/>
              <a:t>28/10/2020</a:t>
            </a:r>
            <a:endParaRPr lang="en-US"/>
          </a:p>
          <a:p>
            <a:endParaRPr lang="en-US" dirty="0"/>
          </a:p>
        </p:txBody>
      </p:sp>
      <p:sp>
        <p:nvSpPr>
          <p:cNvPr id="4" name="Segnaposto piè di pagina 3">
            <a:extLst>
              <a:ext uri="{FF2B5EF4-FFF2-40B4-BE49-F238E27FC236}">
                <a16:creationId xmlns:a16="http://schemas.microsoft.com/office/drawing/2014/main" xmlns="" id="{650070E1-6F9E-4737-BBE0-D1B36E3C100B}"/>
              </a:ext>
            </a:extLst>
          </p:cNvPr>
          <p:cNvSpPr>
            <a:spLocks noGrp="1"/>
          </p:cNvSpPr>
          <p:nvPr>
            <p:ph type="ftr" sz="quarter" idx="11"/>
          </p:nvPr>
        </p:nvSpPr>
        <p:spPr/>
        <p:txBody>
          <a:bodyPr/>
          <a:lstStyle/>
          <a:p>
            <a:r>
              <a:rPr lang="it-IT" dirty="0">
                <a:latin typeface="Garamond" panose="02020404030301010803" pitchFamily="18" charset="0"/>
              </a:rPr>
              <a:t>AGENZIA DELLE DOGANE E DEI MONOPOLI – LA PROVA DELL’AVVENUTA ESPORTAZIONE</a:t>
            </a:r>
            <a:endParaRPr lang="en-US" dirty="0">
              <a:latin typeface="Garamond" panose="02020404030301010803" pitchFamily="18" charset="0"/>
            </a:endParaRPr>
          </a:p>
        </p:txBody>
      </p:sp>
    </p:spTree>
    <p:extLst>
      <p:ext uri="{BB962C8B-B14F-4D97-AF65-F5344CB8AC3E}">
        <p14:creationId xmlns:p14="http://schemas.microsoft.com/office/powerpoint/2010/main" val="1264859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0D38D35D-2F4C-404B-8BE8-8FED6F153696}"/>
              </a:ext>
            </a:extLst>
          </p:cNvPr>
          <p:cNvSpPr txBox="1">
            <a:spLocks noChangeArrowheads="1"/>
          </p:cNvSpPr>
          <p:nvPr/>
        </p:nvSpPr>
        <p:spPr bwMode="auto">
          <a:xfrm>
            <a:off x="1475875" y="1192665"/>
            <a:ext cx="9496926" cy="40626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it-IT" altLang="it-IT" sz="28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CONDIZIONE GIURIDICA DELLE MERCI DEFINITIVAMENTE ESPORTATE</a:t>
            </a:r>
          </a:p>
          <a:p>
            <a:pPr algn="ctr"/>
            <a:r>
              <a:rPr lang="it-IT" altLang="it-IT" sz="28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Art</a:t>
            </a:r>
            <a:r>
              <a:rPr lang="it-IT" altLang="it-IT" sz="2800" b="1" dirty="0">
                <a:solidFill>
                  <a:srgbClr val="002060"/>
                </a:solidFill>
                <a:latin typeface="Garamond" panose="02020404030301010803" pitchFamily="18" charset="0"/>
                <a:ea typeface="Calibri" panose="020F0502020204030204" pitchFamily="34" charset="0"/>
                <a:cs typeface="Arial" panose="020B0604020202020204" pitchFamily="34" charset="0"/>
              </a:rPr>
              <a:t>. </a:t>
            </a:r>
            <a:r>
              <a:rPr lang="it-IT" altLang="it-IT" sz="28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172 </a:t>
            </a:r>
            <a:r>
              <a:rPr lang="it-IT" altLang="it-IT" sz="2800" b="1" dirty="0">
                <a:solidFill>
                  <a:srgbClr val="002060"/>
                </a:solidFill>
                <a:latin typeface="Garamond" panose="02020404030301010803" pitchFamily="18" charset="0"/>
                <a:ea typeface="Calibri" panose="020F0502020204030204" pitchFamily="34" charset="0"/>
                <a:cs typeface="Arial" panose="020B0604020202020204" pitchFamily="34" charset="0"/>
              </a:rPr>
              <a:t>del DPR n</a:t>
            </a:r>
            <a:r>
              <a:rPr lang="it-IT" altLang="it-IT" sz="28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 </a:t>
            </a:r>
            <a:r>
              <a:rPr lang="it-IT" altLang="it-IT" sz="2800" b="1" dirty="0">
                <a:solidFill>
                  <a:srgbClr val="002060"/>
                </a:solidFill>
                <a:latin typeface="Garamond" panose="02020404030301010803" pitchFamily="18" charset="0"/>
                <a:ea typeface="Calibri" panose="020F0502020204030204" pitchFamily="34" charset="0"/>
                <a:cs typeface="Arial" panose="020B0604020202020204" pitchFamily="34" charset="0"/>
              </a:rPr>
              <a:t>43/1973 - </a:t>
            </a:r>
            <a:r>
              <a:rPr lang="it-IT" altLang="it-IT" sz="28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TULD</a:t>
            </a:r>
            <a:endParaRPr lang="it-IT" altLang="it-IT" sz="28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endParaRPr lang="it-IT" altLang="it-IT"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r>
              <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«Le merci nazionali e nazionalizzate definitivamente esportate sono considerate estere agli effetti del presente testo unico, salve le disposizioni speciali emanate con altre leggi».</a:t>
            </a:r>
            <a:r>
              <a:rPr lang="it-IT" dirty="0" smtClean="0"/>
              <a:t> </a:t>
            </a:r>
            <a:r>
              <a:rPr lang="it-IT" dirty="0"/>
              <a:t>definitiva deve</a:t>
            </a:r>
          </a:p>
          <a:p>
            <a:r>
              <a:rPr lang="it-IT" dirty="0"/>
              <a:t>essere fatta per iscritto</a:t>
            </a:r>
            <a:r>
              <a:rPr lang="it-IT" dirty="0" smtClean="0"/>
              <a:t>.</a:t>
            </a:r>
            <a:r>
              <a:rPr lang="it-IT" dirty="0"/>
              <a:t> La dichiarazione delle merci destinate all'esportazione definitiva deve</a:t>
            </a:r>
          </a:p>
          <a:p>
            <a:r>
              <a:rPr lang="it-IT" dirty="0"/>
              <a:t>essere fatta per </a:t>
            </a:r>
            <a:r>
              <a:rPr lang="it-IT" dirty="0" smtClean="0"/>
              <a:t>iscritto</a:t>
            </a:r>
            <a:endPar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p:txBody>
      </p:sp>
      <p:sp>
        <p:nvSpPr>
          <p:cNvPr id="3" name="Segnaposto data 2">
            <a:extLst>
              <a:ext uri="{FF2B5EF4-FFF2-40B4-BE49-F238E27FC236}">
                <a16:creationId xmlns:a16="http://schemas.microsoft.com/office/drawing/2014/main" xmlns="" id="{8C2706D2-94DF-4470-A20F-35DC80CC4120}"/>
              </a:ext>
            </a:extLst>
          </p:cNvPr>
          <p:cNvSpPr>
            <a:spLocks noGrp="1"/>
          </p:cNvSpPr>
          <p:nvPr>
            <p:ph type="dt" sz="half" idx="10"/>
          </p:nvPr>
        </p:nvSpPr>
        <p:spPr/>
        <p:txBody>
          <a:bodyPr/>
          <a:lstStyle/>
          <a:p>
            <a:r>
              <a:rPr lang="it-IT" dirty="0"/>
              <a:t>28/10/2020</a:t>
            </a:r>
            <a:endParaRPr lang="en-US" dirty="0"/>
          </a:p>
          <a:p>
            <a:endParaRPr lang="en-US" dirty="0"/>
          </a:p>
        </p:txBody>
      </p:sp>
      <p:sp>
        <p:nvSpPr>
          <p:cNvPr id="4" name="Segnaposto piè di pagina 3">
            <a:extLst>
              <a:ext uri="{FF2B5EF4-FFF2-40B4-BE49-F238E27FC236}">
                <a16:creationId xmlns:a16="http://schemas.microsoft.com/office/drawing/2014/main" xmlns="" id="{D949895C-91DB-4010-93A4-578037887766}"/>
              </a:ext>
            </a:extLst>
          </p:cNvPr>
          <p:cNvSpPr>
            <a:spLocks noGrp="1"/>
          </p:cNvSpPr>
          <p:nvPr>
            <p:ph type="ftr" sz="quarter" idx="11"/>
          </p:nvPr>
        </p:nvSpPr>
        <p:spPr/>
        <p:txBody>
          <a:bodyPr/>
          <a:lstStyle/>
          <a:p>
            <a:r>
              <a:rPr lang="it-IT" dirty="0">
                <a:latin typeface="Garamond" panose="02020404030301010803" pitchFamily="18" charset="0"/>
              </a:rPr>
              <a:t>AGENZIA DELLE DOGANE E DEI MONOPOLI – LA PROVA DELL’AVVENUTA ESPORTAZIONE</a:t>
            </a:r>
            <a:endParaRPr lang="en-US" dirty="0">
              <a:latin typeface="Garamond" panose="02020404030301010803" pitchFamily="18" charset="0"/>
            </a:endParaRPr>
          </a:p>
        </p:txBody>
      </p:sp>
    </p:spTree>
    <p:extLst>
      <p:ext uri="{BB962C8B-B14F-4D97-AF65-F5344CB8AC3E}">
        <p14:creationId xmlns:p14="http://schemas.microsoft.com/office/powerpoint/2010/main" val="27686234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1FB2F659-B851-4C5B-ADDB-8424977FEAB3}"/>
              </a:ext>
            </a:extLst>
          </p:cNvPr>
          <p:cNvSpPr/>
          <p:nvPr/>
        </p:nvSpPr>
        <p:spPr>
          <a:xfrm>
            <a:off x="1299411" y="274290"/>
            <a:ext cx="9378921" cy="4893647"/>
          </a:xfrm>
          <a:prstGeom prst="rect">
            <a:avLst/>
          </a:prstGeom>
        </p:spPr>
        <p:txBody>
          <a:bodyPr wrap="square">
            <a:spAutoFit/>
          </a:bodyPr>
          <a:lstStyle/>
          <a:p>
            <a:pPr algn="ctr">
              <a:buSzPct val="100000"/>
              <a:buFont typeface="Wingdings 3" panose="05040102010807070707" pitchFamily="18" charset="2"/>
              <a:buNone/>
            </a:pPr>
            <a:endPar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buSzPct val="100000"/>
              <a:buFont typeface="Wingdings 3" panose="05040102010807070707" pitchFamily="18" charset="2"/>
              <a:buNone/>
            </a:pPr>
            <a:endPar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buSzPct val="100000"/>
              <a:buFont typeface="Wingdings 3" panose="05040102010807070707" pitchFamily="18" charset="2"/>
              <a:buNone/>
            </a:pPr>
            <a:endPar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buSzPct val="100000"/>
              <a:buFont typeface="Wingdings 3" panose="05040102010807070707" pitchFamily="18" charset="2"/>
              <a:buNone/>
            </a:pPr>
            <a:endPar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buSzPct val="100000"/>
              <a:buFont typeface="Wingdings 3" panose="05040102010807070707" pitchFamily="18" charset="2"/>
              <a:buNone/>
            </a:pPr>
            <a:r>
              <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LA DICHIARAZIONE DOGANALE DI ESPORTAZIONE</a:t>
            </a:r>
          </a:p>
          <a:p>
            <a:pPr algn="ctr">
              <a:buSzPct val="100000"/>
              <a:buFont typeface="Wingdings 3" panose="05040102010807070707" pitchFamily="18" charset="2"/>
              <a:buNone/>
            </a:pPr>
            <a:endPar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buSzPct val="100000"/>
              <a:buFont typeface="Wingdings 3" panose="05040102010807070707" pitchFamily="18" charset="2"/>
              <a:buNone/>
            </a:pPr>
            <a:r>
              <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E’ una manifestazione di volontà diretta a vincolare la merce al regime doganale di esportazione, al quale sono collegati effetti giuridicamente rilevanti.</a:t>
            </a:r>
          </a:p>
          <a:p>
            <a:pPr algn="just">
              <a:buSzPct val="100000"/>
              <a:buFont typeface="Wingdings 3" panose="05040102010807070707" pitchFamily="18" charset="2"/>
              <a:buNone/>
            </a:pPr>
            <a:r>
              <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La dichiarazione doganale è costituita dal documento amministrativo unico detto DAU.</a:t>
            </a:r>
          </a:p>
          <a:p>
            <a:pPr algn="just">
              <a:buSzPct val="100000"/>
              <a:buFont typeface="Wingdings 3" panose="05040102010807070707" pitchFamily="18" charset="2"/>
              <a:buNone/>
            </a:pPr>
            <a:endPar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p:txBody>
      </p:sp>
      <p:sp>
        <p:nvSpPr>
          <p:cNvPr id="3" name="Segnaposto data 2">
            <a:extLst>
              <a:ext uri="{FF2B5EF4-FFF2-40B4-BE49-F238E27FC236}">
                <a16:creationId xmlns:a16="http://schemas.microsoft.com/office/drawing/2014/main" xmlns="" id="{DE7E4443-8CE0-4157-B067-AE922BDB7C5C}"/>
              </a:ext>
            </a:extLst>
          </p:cNvPr>
          <p:cNvSpPr>
            <a:spLocks noGrp="1"/>
          </p:cNvSpPr>
          <p:nvPr>
            <p:ph type="dt" sz="half" idx="10"/>
          </p:nvPr>
        </p:nvSpPr>
        <p:spPr/>
        <p:txBody>
          <a:bodyPr/>
          <a:lstStyle/>
          <a:p>
            <a:r>
              <a:rPr lang="it-IT" dirty="0"/>
              <a:t>28/10/2020</a:t>
            </a:r>
            <a:endParaRPr lang="en-US" dirty="0"/>
          </a:p>
          <a:p>
            <a:endParaRPr lang="en-US" dirty="0"/>
          </a:p>
        </p:txBody>
      </p:sp>
      <p:sp>
        <p:nvSpPr>
          <p:cNvPr id="4" name="Segnaposto piè di pagina 3">
            <a:extLst>
              <a:ext uri="{FF2B5EF4-FFF2-40B4-BE49-F238E27FC236}">
                <a16:creationId xmlns:a16="http://schemas.microsoft.com/office/drawing/2014/main" xmlns="" id="{295BAE8E-88BC-4C21-90AD-7312580667A5}"/>
              </a:ext>
            </a:extLst>
          </p:cNvPr>
          <p:cNvSpPr>
            <a:spLocks noGrp="1"/>
          </p:cNvSpPr>
          <p:nvPr>
            <p:ph type="ftr" sz="quarter" idx="11"/>
          </p:nvPr>
        </p:nvSpPr>
        <p:spPr/>
        <p:txBody>
          <a:bodyPr/>
          <a:lstStyle/>
          <a:p>
            <a:r>
              <a:rPr lang="it-IT" dirty="0">
                <a:latin typeface="Garamond" panose="02020404030301010803" pitchFamily="18" charset="0"/>
              </a:rPr>
              <a:t>AGENZIA DELLE DOGANE E DEI MONOPOLI – LA PROVA DELL’AVVENUTA ESPORTAZIONE</a:t>
            </a:r>
            <a:endParaRPr lang="en-US" dirty="0">
              <a:latin typeface="Garamond" panose="02020404030301010803" pitchFamily="18" charset="0"/>
            </a:endParaRPr>
          </a:p>
        </p:txBody>
      </p:sp>
    </p:spTree>
    <p:extLst>
      <p:ext uri="{BB962C8B-B14F-4D97-AF65-F5344CB8AC3E}">
        <p14:creationId xmlns:p14="http://schemas.microsoft.com/office/powerpoint/2010/main" val="7214200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1FB2F659-B851-4C5B-ADDB-8424977FEAB3}"/>
              </a:ext>
            </a:extLst>
          </p:cNvPr>
          <p:cNvSpPr/>
          <p:nvPr/>
        </p:nvSpPr>
        <p:spPr>
          <a:xfrm>
            <a:off x="1299411" y="274290"/>
            <a:ext cx="9378921" cy="3693319"/>
          </a:xfrm>
          <a:prstGeom prst="rect">
            <a:avLst/>
          </a:prstGeom>
        </p:spPr>
        <p:txBody>
          <a:bodyPr wrap="square">
            <a:spAutoFit/>
          </a:bodyPr>
          <a:lstStyle/>
          <a:p>
            <a:pPr algn="ctr">
              <a:buSzPct val="100000"/>
              <a:buFont typeface="Wingdings 3" panose="05040102010807070707" pitchFamily="18" charset="2"/>
              <a:buNone/>
            </a:pPr>
            <a:endPar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buSzPct val="100000"/>
              <a:buFont typeface="Wingdings 3" panose="05040102010807070707" pitchFamily="18" charset="2"/>
              <a:buNone/>
            </a:pPr>
            <a:endPar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buSzPct val="100000"/>
              <a:buFont typeface="Wingdings 3" panose="05040102010807070707" pitchFamily="18" charset="2"/>
              <a:buNone/>
            </a:pPr>
            <a:endPar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buSzPct val="100000"/>
              <a:buFont typeface="Wingdings 3" panose="05040102010807070707" pitchFamily="18" charset="2"/>
              <a:buNone/>
            </a:pPr>
            <a:endPar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buSzPct val="100000"/>
              <a:buFont typeface="Wingdings 3" panose="05040102010807070707" pitchFamily="18" charset="2"/>
              <a:buNone/>
            </a:pPr>
            <a:endPar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buSzPct val="100000"/>
              <a:buFont typeface="Wingdings 3" panose="05040102010807070707" pitchFamily="18" charset="2"/>
              <a:buNone/>
            </a:pPr>
            <a:r>
              <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L’IVA (imposta sul valore aggiunto) non viene applicata sulle cessioni di beni inviati all’estero che successivamente saranno colpiti dalle imposte sugli scambi (IVA o altre imposte) nel Paese di arrivo della merce.</a:t>
            </a:r>
            <a:endPar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p:txBody>
      </p:sp>
      <p:sp>
        <p:nvSpPr>
          <p:cNvPr id="3" name="Segnaposto data 2">
            <a:extLst>
              <a:ext uri="{FF2B5EF4-FFF2-40B4-BE49-F238E27FC236}">
                <a16:creationId xmlns:a16="http://schemas.microsoft.com/office/drawing/2014/main" xmlns="" id="{DE7E4443-8CE0-4157-B067-AE922BDB7C5C}"/>
              </a:ext>
            </a:extLst>
          </p:cNvPr>
          <p:cNvSpPr>
            <a:spLocks noGrp="1"/>
          </p:cNvSpPr>
          <p:nvPr>
            <p:ph type="dt" sz="half" idx="10"/>
          </p:nvPr>
        </p:nvSpPr>
        <p:spPr/>
        <p:txBody>
          <a:bodyPr/>
          <a:lstStyle/>
          <a:p>
            <a:r>
              <a:rPr lang="it-IT"/>
              <a:t>28/10/2020</a:t>
            </a:r>
            <a:endParaRPr lang="en-US" dirty="0"/>
          </a:p>
        </p:txBody>
      </p:sp>
      <p:sp>
        <p:nvSpPr>
          <p:cNvPr id="4" name="Segnaposto piè di pagina 3">
            <a:extLst>
              <a:ext uri="{FF2B5EF4-FFF2-40B4-BE49-F238E27FC236}">
                <a16:creationId xmlns:a16="http://schemas.microsoft.com/office/drawing/2014/main" xmlns="" id="{295BAE8E-88BC-4C21-90AD-7312580667A5}"/>
              </a:ext>
            </a:extLst>
          </p:cNvPr>
          <p:cNvSpPr>
            <a:spLocks noGrp="1"/>
          </p:cNvSpPr>
          <p:nvPr>
            <p:ph type="ftr" sz="quarter" idx="11"/>
          </p:nvPr>
        </p:nvSpPr>
        <p:spPr/>
        <p:txBody>
          <a:bodyPr/>
          <a:lstStyle/>
          <a:p>
            <a:r>
              <a:rPr lang="it-IT" dirty="0">
                <a:latin typeface="Garamond" panose="02020404030301010803" pitchFamily="18" charset="0"/>
              </a:rPr>
              <a:t>AGENZIA DELLE DOGANE E DEI MONOPOLI – LA PROVA DELL’AVVENUTA ESPORTAZIONE</a:t>
            </a:r>
            <a:endParaRPr lang="en-US" dirty="0">
              <a:latin typeface="Garamond" panose="02020404030301010803" pitchFamily="18" charset="0"/>
            </a:endParaRPr>
          </a:p>
        </p:txBody>
      </p:sp>
    </p:spTree>
    <p:extLst>
      <p:ext uri="{BB962C8B-B14F-4D97-AF65-F5344CB8AC3E}">
        <p14:creationId xmlns:p14="http://schemas.microsoft.com/office/powerpoint/2010/main" val="34812864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1FB2F659-B851-4C5B-ADDB-8424977FEAB3}"/>
              </a:ext>
            </a:extLst>
          </p:cNvPr>
          <p:cNvSpPr/>
          <p:nvPr/>
        </p:nvSpPr>
        <p:spPr>
          <a:xfrm>
            <a:off x="1303064" y="835605"/>
            <a:ext cx="9593179" cy="3693319"/>
          </a:xfrm>
          <a:prstGeom prst="rect">
            <a:avLst/>
          </a:prstGeom>
        </p:spPr>
        <p:txBody>
          <a:bodyPr wrap="square">
            <a:spAutoFit/>
          </a:bodyPr>
          <a:lstStyle/>
          <a:p>
            <a:pPr algn="ctr">
              <a:buSzPct val="100000"/>
              <a:buFont typeface="Wingdings 3" panose="05040102010807070707" pitchFamily="18" charset="2"/>
              <a:buNone/>
            </a:pPr>
            <a:endPar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buSzPct val="100000"/>
              <a:buFont typeface="Wingdings 3" panose="05040102010807070707" pitchFamily="18" charset="2"/>
              <a:buNone/>
            </a:pPr>
            <a:endPar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buSzPct val="100000"/>
            </a:pPr>
            <a:r>
              <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rPr>
              <a:t>L’impresa che cede i beni all’estero, al fine di non applicare l’IVA, deve espletare specifiche procedure operative:</a:t>
            </a:r>
          </a:p>
          <a:p>
            <a:pPr algn="just">
              <a:buSzPct val="100000"/>
            </a:pPr>
            <a:endPar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marL="514350" indent="-514350" algn="just">
              <a:buSzPct val="100000"/>
              <a:buFont typeface="+mj-lt"/>
              <a:buAutoNum type="alphaLcParenR"/>
            </a:pPr>
            <a:r>
              <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rPr>
              <a:t>per beni inviati in altri Paesi UE : procedura della cessione intracomunitaria;</a:t>
            </a:r>
          </a:p>
          <a:p>
            <a:pPr marL="514350" indent="-514350" algn="just">
              <a:buSzPct val="100000"/>
              <a:buFont typeface="+mj-lt"/>
              <a:buAutoNum type="alphaLcParenR"/>
            </a:pPr>
            <a:r>
              <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rPr>
              <a:t>per i beni inviati in altri Paesi extra UE : procedura della cessione all’esportazione.</a:t>
            </a:r>
          </a:p>
        </p:txBody>
      </p:sp>
      <p:sp>
        <p:nvSpPr>
          <p:cNvPr id="3" name="Segnaposto data 2">
            <a:extLst>
              <a:ext uri="{FF2B5EF4-FFF2-40B4-BE49-F238E27FC236}">
                <a16:creationId xmlns:a16="http://schemas.microsoft.com/office/drawing/2014/main" xmlns="" id="{DE7E4443-8CE0-4157-B067-AE922BDB7C5C}"/>
              </a:ext>
            </a:extLst>
          </p:cNvPr>
          <p:cNvSpPr>
            <a:spLocks noGrp="1"/>
          </p:cNvSpPr>
          <p:nvPr>
            <p:ph type="dt" sz="half" idx="10"/>
          </p:nvPr>
        </p:nvSpPr>
        <p:spPr/>
        <p:txBody>
          <a:bodyPr/>
          <a:lstStyle/>
          <a:p>
            <a:r>
              <a:rPr lang="it-IT"/>
              <a:t>28/10/2020</a:t>
            </a:r>
            <a:endParaRPr lang="en-US" dirty="0"/>
          </a:p>
        </p:txBody>
      </p:sp>
      <p:sp>
        <p:nvSpPr>
          <p:cNvPr id="4" name="Segnaposto piè di pagina 3">
            <a:extLst>
              <a:ext uri="{FF2B5EF4-FFF2-40B4-BE49-F238E27FC236}">
                <a16:creationId xmlns:a16="http://schemas.microsoft.com/office/drawing/2014/main" xmlns="" id="{295BAE8E-88BC-4C21-90AD-7312580667A5}"/>
              </a:ext>
            </a:extLst>
          </p:cNvPr>
          <p:cNvSpPr>
            <a:spLocks noGrp="1"/>
          </p:cNvSpPr>
          <p:nvPr>
            <p:ph type="ftr" sz="quarter" idx="11"/>
          </p:nvPr>
        </p:nvSpPr>
        <p:spPr/>
        <p:txBody>
          <a:bodyPr/>
          <a:lstStyle/>
          <a:p>
            <a:r>
              <a:rPr lang="it-IT" dirty="0">
                <a:latin typeface="Garamond" panose="02020404030301010803" pitchFamily="18" charset="0"/>
              </a:rPr>
              <a:t>AGENZIA DELLE DOGANE E DEI MONOPOLI – LA PROVA DELL’AVVENUTA ESPORTAZIONE</a:t>
            </a:r>
            <a:endParaRPr lang="en-US" dirty="0">
              <a:latin typeface="Garamond" panose="02020404030301010803" pitchFamily="18" charset="0"/>
            </a:endParaRPr>
          </a:p>
        </p:txBody>
      </p:sp>
    </p:spTree>
    <p:extLst>
      <p:ext uri="{BB962C8B-B14F-4D97-AF65-F5344CB8AC3E}">
        <p14:creationId xmlns:p14="http://schemas.microsoft.com/office/powerpoint/2010/main" val="341610347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LASTSLIDEVIEWED" val="259,5,Slide4"/>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tazione">
  <a:themeElements>
    <a:clrScheme name="Personalizzato 6">
      <a:dk1>
        <a:srgbClr val="003399"/>
      </a:dk1>
      <a:lt1>
        <a:sysClr val="window" lastClr="FFFFFF"/>
      </a:lt1>
      <a:dk2>
        <a:srgbClr val="FFFFFF"/>
      </a:dk2>
      <a:lt2>
        <a:srgbClr val="636363"/>
      </a:lt2>
      <a:accent1>
        <a:srgbClr val="003399"/>
      </a:accent1>
      <a:accent2>
        <a:srgbClr val="6886C4"/>
      </a:accent2>
      <a:accent3>
        <a:srgbClr val="AEBFE0"/>
      </a:accent3>
      <a:accent4>
        <a:srgbClr val="EFB251"/>
      </a:accent4>
      <a:accent5>
        <a:srgbClr val="EF755F"/>
      </a:accent5>
      <a:accent6>
        <a:srgbClr val="ED515C"/>
      </a:accent6>
      <a:hlink>
        <a:srgbClr val="8F8F8F"/>
      </a:hlink>
      <a:folHlink>
        <a:srgbClr val="A5A5A5"/>
      </a:folHlink>
    </a:clrScheme>
    <a:fontScheme name="Magneti Marelli">
      <a:majorFont>
        <a:latin typeface="Arial"/>
        <a:ea typeface=""/>
        <a:cs typeface=""/>
      </a:majorFont>
      <a:minorFont>
        <a:latin typeface="Arial"/>
        <a:ea typeface=""/>
        <a:cs typeface=""/>
      </a:minorFont>
    </a:fontScheme>
    <a:fmtScheme name="Citazion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Dogana2</Template>
  <TotalTime>1332</TotalTime>
  <Words>4165</Words>
  <Application>Microsoft Office PowerPoint</Application>
  <PresentationFormat>Widescreen</PresentationFormat>
  <Paragraphs>558</Paragraphs>
  <Slides>57</Slides>
  <Notes>0</Notes>
  <HiddenSlides>0</HiddenSlides>
  <MMClips>0</MMClips>
  <ScaleCrop>false</ScaleCrop>
  <HeadingPairs>
    <vt:vector size="6" baseType="variant">
      <vt:variant>
        <vt:lpstr>Caratteri utilizzati</vt:lpstr>
      </vt:variant>
      <vt:variant>
        <vt:i4>8</vt:i4>
      </vt:variant>
      <vt:variant>
        <vt:lpstr>Tema</vt:lpstr>
      </vt:variant>
      <vt:variant>
        <vt:i4>1</vt:i4>
      </vt:variant>
      <vt:variant>
        <vt:lpstr>Titoli diapositive</vt:lpstr>
      </vt:variant>
      <vt:variant>
        <vt:i4>57</vt:i4>
      </vt:variant>
    </vt:vector>
  </HeadingPairs>
  <TitlesOfParts>
    <vt:vector size="66" baseType="lpstr">
      <vt:lpstr>Arial</vt:lpstr>
      <vt:lpstr>Calibri</vt:lpstr>
      <vt:lpstr>Garamond</vt:lpstr>
      <vt:lpstr>Helvetica LT Std Cond</vt:lpstr>
      <vt:lpstr>Times New Roman</vt:lpstr>
      <vt:lpstr>Wingdings</vt:lpstr>
      <vt:lpstr>Wingdings 2</vt:lpstr>
      <vt:lpstr>Wingdings 3</vt:lpstr>
      <vt:lpstr>Citazione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enrico;m@p</dc:creator>
  <cp:lastModifiedBy>Mancusi Marta</cp:lastModifiedBy>
  <cp:revision>292</cp:revision>
  <cp:lastPrinted>2020-09-25T08:32:26Z</cp:lastPrinted>
  <dcterms:created xsi:type="dcterms:W3CDTF">2018-03-06T13:17:14Z</dcterms:created>
  <dcterms:modified xsi:type="dcterms:W3CDTF">2020-10-29T08:11:49Z</dcterms:modified>
</cp:coreProperties>
</file>